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7" r:id="rId2"/>
    <p:sldId id="258" r:id="rId3"/>
    <p:sldId id="259" r:id="rId4"/>
    <p:sldId id="260" r:id="rId5"/>
    <p:sldId id="377" r:id="rId6"/>
    <p:sldId id="261" r:id="rId7"/>
    <p:sldId id="263" r:id="rId8"/>
    <p:sldId id="378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7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7" r:id="rId32"/>
    <p:sldId id="380" r:id="rId33"/>
    <p:sldId id="290" r:id="rId34"/>
    <p:sldId id="291" r:id="rId35"/>
    <p:sldId id="293" r:id="rId36"/>
    <p:sldId id="296" r:id="rId37"/>
    <p:sldId id="306" r:id="rId38"/>
    <p:sldId id="307" r:id="rId39"/>
    <p:sldId id="308" r:id="rId40"/>
    <p:sldId id="309" r:id="rId41"/>
    <p:sldId id="312" r:id="rId42"/>
    <p:sldId id="314" r:id="rId43"/>
    <p:sldId id="323" r:id="rId44"/>
    <p:sldId id="325" r:id="rId45"/>
    <p:sldId id="333" r:id="rId46"/>
    <p:sldId id="334" r:id="rId47"/>
    <p:sldId id="336" r:id="rId48"/>
    <p:sldId id="338" r:id="rId49"/>
    <p:sldId id="339" r:id="rId50"/>
    <p:sldId id="341" r:id="rId51"/>
    <p:sldId id="342" r:id="rId52"/>
    <p:sldId id="343" r:id="rId53"/>
    <p:sldId id="344" r:id="rId54"/>
    <p:sldId id="349" r:id="rId55"/>
    <p:sldId id="359" r:id="rId56"/>
    <p:sldId id="364" r:id="rId57"/>
    <p:sldId id="371" r:id="rId58"/>
    <p:sldId id="375" r:id="rId59"/>
    <p:sldId id="376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5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841DC9-5C8C-48A6-BDD4-0BB8CDE57F09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282CFAC-0B12-4D6F-92C3-223EFF4AFC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BAA0C31-217D-4382-AE58-0E94300274BF}" type="slidenum">
              <a:rPr lang="en-US" sz="1200"/>
              <a:pPr algn="r" eaLnBrk="1" hangingPunct="1"/>
              <a:t>33</a:t>
            </a:fld>
            <a:endParaRPr 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14FD5-40F5-49C7-A065-0CA1460DA0E9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8E002-9F64-4EF0-AC0A-8A03E594C6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E303D-5964-4569-AB88-DE6105E03115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3CF35-E5B0-4326-953C-D9DEB764C0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2D6E-80D5-4B0C-B22F-ABA3CF268452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5B7FA-C420-4F0B-9088-FC18D9790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A5F6F-87CF-4E02-B9E6-62B8E94E9DA7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FAFA8-5670-44D4-B3F0-96C6A57004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125F5-8678-44BD-A7A5-70F92A581329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E6043-1EDD-492B-B34D-2A55CED9FE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EE28A-2469-4679-B652-7211383BD661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D9F88-E6B9-4166-BD2F-D407A2E4E9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C1BB2-0CEA-42CC-B636-85BCD4C3C0FD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F3FF0-1B84-4EFB-9A74-08F22C564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1ACA7-D6CF-4A94-BE0C-B1907F99BCDC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10F92-35F6-4B92-A567-92A775BD1D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9A8EE-3DCF-463C-AE24-67D18A8CF402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9A5B9-C48F-4E27-91DB-E9C1A976C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A61F-6034-4D16-9E00-49007FC3A42E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92C23-C585-4EF5-B5C3-7C257CE341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C00B-36A5-4E3B-8B51-52EA1AAA9502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5233F-EB67-49D3-B812-D2ED38E3E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63B79F-8F82-44F3-8545-54C866062C64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A6B3B84-23D0-4A50-A064-9A2A402C19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071563"/>
            <a:ext cx="8229600" cy="2000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>ПРИМАРНА ЗДРАВСТВЕНА ЗАШТИТА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571875"/>
            <a:ext cx="8229600" cy="324167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mtClean="0"/>
              <a:t>10. </a:t>
            </a:r>
            <a:r>
              <a:rPr lang="en-US" dirty="0" smtClean="0"/>
              <a:t>НЕДЕЉА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200" y="-100013"/>
            <a:ext cx="8229600" cy="1143001"/>
          </a:xfrm>
        </p:spPr>
        <p:txBody>
          <a:bodyPr lIns="0" rIns="0" bIns="0" anchor="b"/>
          <a:lstStyle/>
          <a:p>
            <a:r>
              <a:rPr lang="vi-VN" sz="3600" b="1" dirty="0" smtClean="0"/>
              <a:t>Хемијско загађивање хране</a:t>
            </a:r>
            <a:endParaRPr lang="en-CA" sz="3600" b="1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39888"/>
            <a:ext cx="8229600" cy="4525962"/>
          </a:xfrm>
        </p:spPr>
        <p:txBody>
          <a:bodyPr/>
          <a:lstStyle/>
          <a:p>
            <a:pPr marL="273050" indent="-273050"/>
            <a:r>
              <a:rPr lang="bs-Cyrl-BA" sz="2400" b="1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vi-VN" sz="2400" b="1" dirty="0" smtClean="0"/>
              <a:t>зазивају </a:t>
            </a:r>
            <a:r>
              <a:rPr lang="vi-VN" sz="2400" b="1" dirty="0" smtClean="0"/>
              <a:t>хемикалије које се користе у пољопривредној и индустријској производњи хране </a:t>
            </a:r>
            <a:r>
              <a:rPr lang="vi-VN" sz="2400" b="1" dirty="0" smtClean="0"/>
              <a:t>–</a:t>
            </a:r>
            <a:r>
              <a:rPr lang="bs-Cyrl-BA" sz="2400" b="1" dirty="0" smtClean="0"/>
              <a:t> </a:t>
            </a:r>
            <a:r>
              <a:rPr lang="vi-VN" sz="2400" b="1" dirty="0" smtClean="0"/>
              <a:t>пестициди</a:t>
            </a:r>
            <a:r>
              <a:rPr lang="vi-VN" sz="2400" b="1" dirty="0" smtClean="0"/>
              <a:t>, адитиви, вештачка ђубрива</a:t>
            </a:r>
            <a:r>
              <a:rPr lang="sr-Latn-C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хормони,антибиотици</a:t>
            </a:r>
            <a:r>
              <a:rPr lang="en-US" sz="2400" b="1" dirty="0" smtClean="0">
                <a:latin typeface="Arial" charset="0"/>
              </a:rPr>
              <a:t> </a:t>
            </a:r>
            <a:r>
              <a:rPr lang="vi-VN" sz="2400" b="1" dirty="0" smtClean="0"/>
              <a:t>и тешки метали.</a:t>
            </a:r>
            <a:endParaRPr lang="sr-Latn-CS" sz="2400" b="1" dirty="0" smtClean="0">
              <a:latin typeface="Arial" charset="0"/>
            </a:endParaRPr>
          </a:p>
          <a:p>
            <a:pPr marL="273050" indent="-273050">
              <a:buFont typeface="Arial" charset="0"/>
              <a:buNone/>
            </a:pPr>
            <a:endParaRPr lang="vi-VN" sz="2400" b="1" dirty="0" smtClean="0"/>
          </a:p>
          <a:p>
            <a:pPr marL="273050" indent="-273050"/>
            <a:r>
              <a:rPr lang="vi-VN" sz="2400" b="1" dirty="0" smtClean="0"/>
              <a:t>Хемијско загађивање хране може настати  путем ваздуха, воде или земљишта.</a:t>
            </a:r>
            <a:endParaRPr lang="en-CA" sz="2400" b="1" dirty="0" smtClean="0">
              <a:latin typeface="Arial" charset="0"/>
            </a:endParaRPr>
          </a:p>
        </p:txBody>
      </p:sp>
    </p:spTree>
  </p:cSld>
  <p:clrMapOvr>
    <a:masterClrMapping/>
  </p:clrMapOvr>
  <p:transition advTm="1654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200" y="44450"/>
            <a:ext cx="8229600" cy="438150"/>
          </a:xfrm>
        </p:spPr>
        <p:txBody>
          <a:bodyPr lIns="0" rIns="0" bIns="0" anchor="b">
            <a:normAutofit fontScale="90000"/>
          </a:bodyPr>
          <a:lstStyle/>
          <a:p>
            <a:pPr algn="l"/>
            <a:r>
              <a:rPr lang="en-CA" sz="3200" b="1" smtClean="0">
                <a:latin typeface="Arial" charset="0"/>
              </a:rPr>
              <a:t>Адитиви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0" y="909638"/>
            <a:ext cx="9144000" cy="4967287"/>
          </a:xfrm>
        </p:spPr>
        <p:txBody>
          <a:bodyPr/>
          <a:lstStyle/>
          <a:p>
            <a:pPr marL="273050" indent="-273050"/>
            <a:r>
              <a:rPr lang="sr-Cyrl-CS" sz="2400" b="1" smtClean="0">
                <a:latin typeface="Arial" charset="0"/>
              </a:rPr>
              <a:t>Адитиви  су  супстанце  које  немају  храњиву  вредност,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а  додају  се  намирницама  у малим  количинама  у  циљу  продужења  њиховог  трајања,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побољшања  њиховог  укуса,  мириса, изгледа  и  конзистенције.</a:t>
            </a:r>
          </a:p>
          <a:p>
            <a:pPr marL="273050" indent="-273050"/>
            <a:r>
              <a:rPr lang="vi-VN" sz="2400" b="1" smtClean="0"/>
              <a:t>Основне групе</a:t>
            </a:r>
            <a:r>
              <a:rPr lang="en-US" sz="2400" b="1" smtClean="0">
                <a:latin typeface="Arial" charset="0"/>
              </a:rPr>
              <a:t> адитива су</a:t>
            </a:r>
            <a:r>
              <a:rPr lang="vi-VN" sz="2400" smtClean="0"/>
              <a:t>: конзерванси, антиоксиданси, емулгатори и стабилизатори, бојене материје, срадства за ароматизовање, средства за заслађивање, ензимски препарати, </a:t>
            </a:r>
            <a:r>
              <a:rPr lang="en-US" sz="2400" smtClean="0">
                <a:latin typeface="Arial" charset="0"/>
              </a:rPr>
              <a:t>витамини</a:t>
            </a:r>
            <a:r>
              <a:rPr lang="vi-VN" sz="2400" smtClean="0"/>
              <a:t>.</a:t>
            </a:r>
          </a:p>
          <a:p>
            <a:pPr marL="273050" indent="-273050"/>
            <a:r>
              <a:rPr lang="vi-VN" sz="2400" b="1" smtClean="0"/>
              <a:t>Уколико се додају у ве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vi-VN" sz="2400" b="1" smtClean="0"/>
              <a:t>им количинама </a:t>
            </a:r>
            <a:r>
              <a:rPr lang="sr-Latn-CS" sz="2400" b="1" smtClean="0">
                <a:latin typeface="Arial" charset="0"/>
              </a:rPr>
              <a:t>неки </a:t>
            </a:r>
            <a:r>
              <a:rPr lang="vi-VN" sz="2400" b="1" smtClean="0"/>
              <a:t>могу </a:t>
            </a:r>
            <a:r>
              <a:rPr lang="en-US" sz="2400" b="1" smtClean="0">
                <a:latin typeface="Arial" charset="0"/>
              </a:rPr>
              <a:t>бити токси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ни, канц</a:t>
            </a:r>
            <a:r>
              <a:rPr lang="sr-Cyrl-CS" sz="2400" b="1" smtClean="0">
                <a:latin typeface="Arial" charset="0"/>
              </a:rPr>
              <a:t>е</a:t>
            </a:r>
            <a:r>
              <a:rPr lang="en-US" sz="2400" b="1" smtClean="0">
                <a:latin typeface="Arial" charset="0"/>
              </a:rPr>
              <a:t>рогени,тератогени и мутагени</a:t>
            </a:r>
            <a:r>
              <a:rPr lang="vi-VN" sz="2400" b="1" smtClean="0"/>
              <a:t>.</a:t>
            </a:r>
            <a:endParaRPr lang="en-CA" sz="2400" b="1" smtClean="0">
              <a:latin typeface="Arial" charset="0"/>
            </a:endParaRPr>
          </a:p>
        </p:txBody>
      </p:sp>
    </p:spTree>
  </p:cSld>
  <p:clrMapOvr>
    <a:masterClrMapping/>
  </p:clrMapOvr>
  <p:transition advTm="3621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Примени  неког  адитива  у  прехрамбреној  технологији  претходе  бројна  испитивања  на  животињама  да  би  се  утврдило  њихово  дејство  на  различите  биолоске  системе .  Испитују се: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акутна  и хронична токсичност  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мутагеност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тератогеност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канцерогеност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утицај  на  ембрион  и потомство</a:t>
            </a:r>
            <a:r>
              <a:rPr lang="sr-Cyrl-CS" sz="2400" smtClean="0"/>
              <a:t> </a:t>
            </a: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1492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748713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Приликом  испитивања  штетности  неког  адитива  води  се  рачуна  о</a:t>
            </a:r>
            <a:r>
              <a:rPr lang="en-US" sz="2400" b="1" smtClean="0">
                <a:latin typeface="Arial" charset="0"/>
              </a:rPr>
              <a:t>: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 могу</a:t>
            </a:r>
            <a:r>
              <a:rPr lang="en-US" sz="2400" b="1" smtClean="0">
                <a:latin typeface="Arial" charset="0"/>
              </a:rPr>
              <a:t>ћностима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реаговања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састојцима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хране</a:t>
            </a:r>
            <a:r>
              <a:rPr lang="sr-Latn-CS" sz="2400" b="1" smtClean="0">
                <a:latin typeface="Arial" charset="0"/>
              </a:rPr>
              <a:t>, 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деловању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црвене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флоре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њихову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трансформацију</a:t>
            </a:r>
            <a:r>
              <a:rPr lang="sr-Latn-CS" sz="2400" b="1" smtClean="0">
                <a:latin typeface="Arial" charset="0"/>
              </a:rPr>
              <a:t>,  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могућим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алергиским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реакцијама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могућој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интеракцији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различитих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Неке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реакције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није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увек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могуће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сигурношћу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предвидети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током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ових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претходних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испитивања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вец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оне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испоље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после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дужег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периода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коришћења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неког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основу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извесних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испитивања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лабораториским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животињама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добијени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резултати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екстраполирају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човека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3331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35063"/>
            <a:ext cx="9144000" cy="5246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Адитиви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додају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прехрамбреним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производима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току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њихове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производње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прераде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припреме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обраде</a:t>
            </a:r>
            <a:r>
              <a:rPr lang="sr-Latn-CS" sz="2400" b="1" smtClean="0">
                <a:latin typeface="Arial" charset="0"/>
              </a:rPr>
              <a:t>,</a:t>
            </a:r>
            <a:r>
              <a:rPr lang="en-US" sz="2400" b="1" smtClean="0">
                <a:latin typeface="Arial" charset="0"/>
              </a:rPr>
              <a:t>паковања</a:t>
            </a:r>
            <a:r>
              <a:rPr lang="sr-Latn-CS" sz="2400" b="1" smtClean="0">
                <a:latin typeface="Arial" charset="0"/>
              </a:rPr>
              <a:t>  (</a:t>
            </a:r>
            <a:r>
              <a:rPr lang="en-US" sz="2400" b="1" smtClean="0">
                <a:latin typeface="Arial" charset="0"/>
              </a:rPr>
              <a:t>укључују</a:t>
            </a:r>
            <a:r>
              <a:rPr lang="sr-Latn-CS" sz="2400" b="1" smtClean="0">
                <a:latin typeface="Arial" charset="0"/>
              </a:rPr>
              <a:t>ћ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средства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која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користе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паковању</a:t>
            </a:r>
            <a:r>
              <a:rPr lang="sr-Latn-CS" sz="2400" b="1" smtClean="0">
                <a:latin typeface="Arial" charset="0"/>
              </a:rPr>
              <a:t>) </a:t>
            </a:r>
            <a:r>
              <a:rPr lang="en-U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транспорту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чувању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производњи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прехрамбрених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адитиви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користе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економских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техноло</a:t>
            </a:r>
            <a:r>
              <a:rPr lang="sr-Latn-CS" sz="2400" b="1" smtClean="0">
                <a:latin typeface="Arial" charset="0"/>
              </a:rPr>
              <a:t>ш</a:t>
            </a:r>
            <a:r>
              <a:rPr lang="en-US" sz="2400" b="1" smtClean="0">
                <a:latin typeface="Arial" charset="0"/>
              </a:rPr>
              <a:t>ких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разлога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Приликом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прераде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намирница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долази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до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губитка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карактеристичних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особина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што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боја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мирис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укус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што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потребно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надохнадити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би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био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прихватљив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потрошача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2988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Према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врсти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намирнице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њеном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учешћу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свакодневној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исхрани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према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функционалним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физиолошким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особинама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могуће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израчунати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прихватљив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дневни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унос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скр</a:t>
            </a:r>
            <a:r>
              <a:rPr lang="sr-Latn-CS" sz="2400" b="1" smtClean="0">
                <a:latin typeface="Arial" charset="0"/>
              </a:rPr>
              <a:t>. </a:t>
            </a:r>
            <a:r>
              <a:rPr lang="en-US" sz="2400" b="1" smtClean="0">
                <a:latin typeface="Arial" charset="0"/>
              </a:rPr>
              <a:t>ADI</a:t>
            </a:r>
            <a:r>
              <a:rPr lang="sr-Latn-CS" sz="2400" b="1" smtClean="0">
                <a:latin typeface="Arial" charset="0"/>
              </a:rPr>
              <a:t> (енгл. </a:t>
            </a:r>
            <a:r>
              <a:rPr lang="en-US" sz="2400" b="1" i="1" smtClean="0">
                <a:latin typeface="Arial" charset="0"/>
              </a:rPr>
              <a:t>Acceptable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dail</a:t>
            </a:r>
            <a:r>
              <a:rPr lang="sr-Latn-CS" sz="2400" b="1" i="1" smtClean="0">
                <a:latin typeface="Arial" charset="0"/>
              </a:rPr>
              <a:t>y </a:t>
            </a:r>
            <a:r>
              <a:rPr lang="en-US" sz="2400" b="1" i="1" smtClean="0">
                <a:latin typeface="Arial" charset="0"/>
              </a:rPr>
              <a:t>intake</a:t>
            </a:r>
            <a:r>
              <a:rPr lang="sr-Latn-CS" sz="2400" b="1" smtClean="0">
                <a:latin typeface="Arial" charset="0"/>
              </a:rPr>
              <a:t>) </a:t>
            </a:r>
            <a:r>
              <a:rPr lang="en-US" sz="2400" b="1" smtClean="0">
                <a:latin typeface="Arial" charset="0"/>
              </a:rPr>
              <a:t>изражен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Latn-CS" sz="2400" b="1" smtClean="0">
                <a:latin typeface="Arial" charset="0"/>
              </a:rPr>
              <a:t>/</a:t>
            </a:r>
            <a:r>
              <a:rPr lang="en-US" sz="2400" b="1" smtClean="0">
                <a:latin typeface="Arial" charset="0"/>
              </a:rPr>
              <a:t>kg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телесне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тежине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Адитиви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намирницама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додају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само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тачно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одређеним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количинама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Неки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додају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току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производње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намирница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принципу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добре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произвођачке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праксе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GMP</a:t>
            </a:r>
            <a:r>
              <a:rPr lang="sr-Latn-CS" sz="2400" b="1" smtClean="0">
                <a:latin typeface="Arial" charset="0"/>
              </a:rPr>
              <a:t> ( енгл. </a:t>
            </a:r>
            <a:r>
              <a:rPr lang="en-US" sz="2400" b="1" i="1" smtClean="0">
                <a:latin typeface="Arial" charset="0"/>
              </a:rPr>
              <a:t>Good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manufacturing</a:t>
            </a:r>
            <a:r>
              <a:rPr lang="sr-Latn-CS" sz="2400" b="1" i="1" smtClean="0">
                <a:latin typeface="Arial" charset="0"/>
              </a:rPr>
              <a:t> </a:t>
            </a:r>
            <a:r>
              <a:rPr lang="en-US" sz="2400" b="1" i="1" smtClean="0">
                <a:latin typeface="Arial" charset="0"/>
              </a:rPr>
              <a:t>practice</a:t>
            </a:r>
            <a:r>
              <a:rPr lang="sr-Latn-CS" sz="2400" b="1" smtClean="0">
                <a:latin typeface="Arial" charset="0"/>
              </a:rPr>
              <a:t>), </a:t>
            </a:r>
            <a:r>
              <a:rPr lang="en-U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друге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предвиђена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максимална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количина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може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садржи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неки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прехрамбени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производ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en-US" sz="2400" b="1" smtClean="0">
                <a:latin typeface="Arial" charset="0"/>
              </a:rPr>
              <a:t>кофеин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хинин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конзерванси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антиоксиданси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др</a:t>
            </a:r>
            <a:r>
              <a:rPr lang="sr-Latn-CS" sz="2400" b="1" smtClean="0">
                <a:latin typeface="Arial" charset="0"/>
              </a:rPr>
              <a:t>.).</a:t>
            </a: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115888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2870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Некада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постојала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негативна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листа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којој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биле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хемијске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супстанције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чија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употреба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није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дозвољена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прехрамбеној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индустији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то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уједно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значило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све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остала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хемијска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једињења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допуштена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Данас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коришћење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препушта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слободној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вољи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</a:t>
            </a:r>
            <a:r>
              <a:rPr lang="sr-Latn-CS" sz="2400" b="1" smtClean="0">
                <a:latin typeface="Arial" charset="0"/>
              </a:rPr>
              <a:t>в</a:t>
            </a:r>
            <a:r>
              <a:rPr lang="en-US" sz="2400" b="1" smtClean="0">
                <a:latin typeface="Arial" charset="0"/>
              </a:rPr>
              <a:t>о</a:t>
            </a:r>
            <a:r>
              <a:rPr lang="sr-Latn-CS" sz="2400" b="1" smtClean="0">
                <a:latin typeface="Arial" charset="0"/>
              </a:rPr>
              <a:t>ђ</a:t>
            </a:r>
            <a:r>
              <a:rPr lang="en-US" sz="2400" b="1" smtClean="0">
                <a:latin typeface="Arial" charset="0"/>
              </a:rPr>
              <a:t>ача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већ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избор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врши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међу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супстанцама</a:t>
            </a: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налазе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тзв</a:t>
            </a:r>
            <a:r>
              <a:rPr lang="sr-Latn-CS" sz="2400" b="1" smtClean="0">
                <a:latin typeface="Arial" charset="0"/>
              </a:rPr>
              <a:t>.</a:t>
            </a:r>
            <a:r>
              <a:rPr lang="en-US" sz="2400" b="1" smtClean="0">
                <a:latin typeface="Arial" charset="0"/>
              </a:rPr>
              <a:t>позитивној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листи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latin typeface="Arial" charset="0"/>
              </a:rPr>
              <a:t>Под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позитивном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листом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подразумева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листа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којом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поједина</a:t>
            </a:r>
            <a:r>
              <a:rPr lang="sr-Latn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но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обухва</a:t>
            </a:r>
            <a:r>
              <a:rPr lang="sr-Latn-CS" sz="2400" b="1" smtClean="0">
                <a:latin typeface="Arial" charset="0"/>
              </a:rPr>
              <a:t>ћ</a:t>
            </a:r>
            <a:r>
              <a:rPr lang="en-US" sz="2400" b="1" smtClean="0">
                <a:latin typeface="Arial" charset="0"/>
              </a:rPr>
              <a:t>ени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адитиви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групе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А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 (1)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А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(2)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изузетно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групе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В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утвр</a:t>
            </a:r>
            <a:r>
              <a:rPr lang="sr-Latn-CS" sz="2400" b="1" smtClean="0">
                <a:latin typeface="Arial" charset="0"/>
              </a:rPr>
              <a:t>ђ</a:t>
            </a:r>
            <a:r>
              <a:rPr lang="en-US" sz="2400" b="1" smtClean="0">
                <a:latin typeface="Arial" charset="0"/>
              </a:rPr>
              <a:t>ена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технолошка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оправданост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коришћење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прехрамбреним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производима</a:t>
            </a:r>
            <a:r>
              <a:rPr lang="sr-Latn-C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000" b="1" dirty="0" smtClean="0">
                <a:latin typeface="Arial" charset="0"/>
              </a:rPr>
              <a:t>Према  </a:t>
            </a:r>
            <a:r>
              <a:rPr lang="sr-Latn-CS" sz="2000" b="1" i="1" dirty="0" smtClean="0">
                <a:latin typeface="Arial" charset="0"/>
              </a:rPr>
              <a:t>Codex  </a:t>
            </a:r>
            <a:r>
              <a:rPr lang="sr-Latn-CS" sz="2000" b="1" i="1" dirty="0" smtClean="0">
                <a:latin typeface="Arial" charset="0"/>
              </a:rPr>
              <a:t>Alimentarius</a:t>
            </a:r>
            <a:r>
              <a:rPr lang="bs-Cyrl-BA" sz="2000" b="1" i="1" dirty="0" smtClean="0">
                <a:latin typeface="Arial" charset="0"/>
              </a:rPr>
              <a:t>-у</a:t>
            </a:r>
            <a:r>
              <a:rPr lang="sr-Latn-CS" sz="2000" b="1" dirty="0" smtClean="0">
                <a:latin typeface="Arial" charset="0"/>
              </a:rPr>
              <a:t>  </a:t>
            </a:r>
            <a:r>
              <a:rPr lang="sr-Latn-CS" sz="2000" b="1" dirty="0" smtClean="0">
                <a:latin typeface="Arial" charset="0"/>
              </a:rPr>
              <a:t>адитиви  су  разврстани  у  неколико  група:  (сврставање  у  поједине  групе  изврсено  је  на  основу  препорука  експерата  заједничке  комисије  FAO </a:t>
            </a:r>
            <a:r>
              <a:rPr lang="ru-RU" sz="2000" b="1" dirty="0" smtClean="0">
                <a:latin typeface="Arial" charset="0"/>
              </a:rPr>
              <a:t>/ </a:t>
            </a:r>
            <a:r>
              <a:rPr lang="en-US" sz="2000" b="1" dirty="0" smtClean="0">
                <a:latin typeface="Arial" charset="0"/>
              </a:rPr>
              <a:t>WHO</a:t>
            </a:r>
            <a:r>
              <a:rPr lang="ru-RU" sz="2000" b="1" dirty="0" smtClean="0">
                <a:latin typeface="Arial" charset="0"/>
              </a:rPr>
              <a:t> </a:t>
            </a:r>
            <a:r>
              <a:rPr lang="sr-Latn-CS" sz="2000" b="1" dirty="0" smtClean="0">
                <a:latin typeface="Arial" charset="0"/>
              </a:rPr>
              <a:t>):</a:t>
            </a:r>
          </a:p>
          <a:p>
            <a:pPr>
              <a:lnSpc>
                <a:spcPct val="80000"/>
              </a:lnSpc>
            </a:pPr>
            <a:r>
              <a:rPr lang="sr-Latn-CS" sz="2000" b="1" dirty="0" smtClean="0">
                <a:solidFill>
                  <a:schemeClr val="hlink"/>
                </a:solidFill>
                <a:latin typeface="Arial" charset="0"/>
              </a:rPr>
              <a:t>Листа  A (1)  - адитиви  који  су  потпуно  проверени  за  трајно  безбедно  коришћење</a:t>
            </a:r>
          </a:p>
          <a:p>
            <a:pPr>
              <a:lnSpc>
                <a:spcPct val="80000"/>
              </a:lnSpc>
            </a:pPr>
            <a:r>
              <a:rPr lang="sr-Latn-CS" sz="2000" b="1" dirty="0" smtClean="0">
                <a:solidFill>
                  <a:schemeClr val="hlink"/>
                </a:solidFill>
                <a:latin typeface="Arial" charset="0"/>
              </a:rPr>
              <a:t>Листа  A (2)  -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адитиви  који  се  дуго  користе  и  технолошкој  пракси,  а  до  сада  нису  показали  штетне последице, али за трајно безбедно коришћење нису још увек потпуно проверени.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Листа </a:t>
            </a:r>
            <a:r>
              <a:rPr lang="sr-Latn-CS" sz="2000" b="1" dirty="0" smtClean="0">
                <a:solidFill>
                  <a:schemeClr val="hlink"/>
                </a:solidFill>
                <a:latin typeface="Arial" charset="0"/>
              </a:rPr>
              <a:t>В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 (1) – адитиви који сер употребљавају у појединим земљама али нису вредновани од стране комисије </a:t>
            </a:r>
            <a:r>
              <a:rPr lang="sr-Latn-CS" sz="2000" b="1" dirty="0" smtClean="0">
                <a:solidFill>
                  <a:schemeClr val="hlink"/>
                </a:solidFill>
                <a:latin typeface="Arial" charset="0"/>
              </a:rPr>
              <a:t>FAO </a:t>
            </a:r>
            <a:r>
              <a:rPr lang="ru-RU" sz="2000" b="1" dirty="0" smtClean="0">
                <a:solidFill>
                  <a:schemeClr val="hlink"/>
                </a:solidFill>
                <a:latin typeface="Arial" charset="0"/>
              </a:rPr>
              <a:t>/ </a:t>
            </a:r>
            <a:r>
              <a:rPr lang="en-US" sz="2000" b="1" dirty="0" smtClean="0">
                <a:solidFill>
                  <a:schemeClr val="hlink"/>
                </a:solidFill>
                <a:latin typeface="Arial" charset="0"/>
              </a:rPr>
              <a:t>WHO</a:t>
            </a:r>
            <a:endParaRPr lang="ru-RU" sz="2000" b="1" dirty="0" smtClean="0">
              <a:solidFill>
                <a:schemeClr val="hlink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Arial" charset="0"/>
              </a:rPr>
              <a:t>Листа </a:t>
            </a:r>
            <a:r>
              <a:rPr lang="sr-Latn-CS" sz="2000" b="1" dirty="0" smtClean="0">
                <a:latin typeface="Arial" charset="0"/>
              </a:rPr>
              <a:t>В</a:t>
            </a:r>
            <a:r>
              <a:rPr lang="ru-RU" sz="2000" b="1" dirty="0" smtClean="0">
                <a:latin typeface="Arial" charset="0"/>
              </a:rPr>
              <a:t>(2) - адитиви који потенцијално могу да буду коришћени и представљају премет проучавања и тек треба да буду вредновани од стране </a:t>
            </a:r>
            <a:r>
              <a:rPr lang="sr-Latn-CS" sz="2000" b="1" dirty="0" smtClean="0">
                <a:latin typeface="Arial" charset="0"/>
              </a:rPr>
              <a:t>FAO </a:t>
            </a:r>
            <a:r>
              <a:rPr lang="ru-RU" sz="2000" b="1" dirty="0" smtClean="0">
                <a:latin typeface="Arial" charset="0"/>
              </a:rPr>
              <a:t>/ </a:t>
            </a:r>
            <a:r>
              <a:rPr lang="en-US" sz="2000" b="1" dirty="0" smtClean="0">
                <a:latin typeface="Arial" charset="0"/>
              </a:rPr>
              <a:t>WHO</a:t>
            </a:r>
            <a:r>
              <a:rPr lang="ru-RU" sz="2000" b="1" dirty="0" smtClean="0">
                <a:latin typeface="Arial" charset="0"/>
              </a:rPr>
              <a:t> </a:t>
            </a:r>
            <a:endParaRPr lang="en-US" sz="2000" b="1" dirty="0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Arial" charset="0"/>
              </a:rPr>
              <a:t>Листа </a:t>
            </a:r>
            <a:r>
              <a:rPr lang="en-US" sz="2000" b="1" dirty="0" smtClean="0">
                <a:latin typeface="Arial" charset="0"/>
              </a:rPr>
              <a:t>C</a:t>
            </a:r>
            <a:r>
              <a:rPr lang="ru-RU" sz="2000" b="1" dirty="0" smtClean="0">
                <a:latin typeface="Arial" charset="0"/>
              </a:rPr>
              <a:t>(1) – адитиви за које </a:t>
            </a:r>
            <a:r>
              <a:rPr lang="sr-Latn-CS" sz="2000" b="1" dirty="0" smtClean="0">
                <a:latin typeface="Arial" charset="0"/>
              </a:rPr>
              <a:t>FAO </a:t>
            </a:r>
            <a:r>
              <a:rPr lang="ru-RU" sz="2000" b="1" dirty="0" smtClean="0">
                <a:latin typeface="Arial" charset="0"/>
              </a:rPr>
              <a:t>/ </a:t>
            </a:r>
            <a:r>
              <a:rPr lang="en-US" sz="2000" b="1" dirty="0" smtClean="0">
                <a:latin typeface="Arial" charset="0"/>
              </a:rPr>
              <a:t>WHO</a:t>
            </a:r>
            <a:r>
              <a:rPr lang="ru-RU" sz="2000" b="1" dirty="0" smtClean="0">
                <a:latin typeface="Arial" charset="0"/>
              </a:rPr>
              <a:t> сматра да нису безопасности за коришћење у храни и то на основу проверавања њихове тиоксичности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Arial" charset="0"/>
              </a:rPr>
              <a:t>Листа </a:t>
            </a:r>
            <a:r>
              <a:rPr lang="en-US" sz="2000" b="1" dirty="0" smtClean="0">
                <a:latin typeface="Arial" charset="0"/>
              </a:rPr>
              <a:t>C</a:t>
            </a:r>
            <a:r>
              <a:rPr lang="ru-RU" sz="2000" b="1" dirty="0" smtClean="0">
                <a:latin typeface="Arial" charset="0"/>
              </a:rPr>
              <a:t>(2) –то су супстанце које </a:t>
            </a:r>
            <a:r>
              <a:rPr lang="sr-Latn-CS" sz="2000" b="1" dirty="0" smtClean="0">
                <a:latin typeface="Arial" charset="0"/>
              </a:rPr>
              <a:t>FAO </a:t>
            </a:r>
            <a:r>
              <a:rPr lang="ru-RU" sz="2000" b="1" dirty="0" smtClean="0">
                <a:latin typeface="Arial" charset="0"/>
              </a:rPr>
              <a:t>/</a:t>
            </a:r>
            <a:r>
              <a:rPr lang="en-US" sz="2000" b="1" dirty="0" smtClean="0">
                <a:latin typeface="Arial" charset="0"/>
              </a:rPr>
              <a:t>WHO</a:t>
            </a:r>
            <a:r>
              <a:rPr lang="ru-RU" sz="2000" b="1" dirty="0" smtClean="0">
                <a:latin typeface="Arial" charset="0"/>
              </a:rPr>
              <a:t> сматра токсичним и које треба забранити као адитиве у храни.</a:t>
            </a: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2473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8964613" cy="4525962"/>
          </a:xfrm>
        </p:spPr>
        <p:txBody>
          <a:bodyPr/>
          <a:lstStyle/>
          <a:p>
            <a:pPr marL="812800" indent="-812800">
              <a:lnSpc>
                <a:spcPct val="80000"/>
              </a:lnSpc>
              <a:buFontTx/>
              <a:buNone/>
            </a:pPr>
            <a:r>
              <a:rPr lang="en-US" sz="2400" smtClean="0">
                <a:latin typeface="Arial" charset="0"/>
              </a:rPr>
              <a:t>Према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намени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адитиви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су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подељени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у</a:t>
            </a:r>
            <a:r>
              <a:rPr lang="sr-Latn-CS" sz="2400" smtClean="0">
                <a:latin typeface="Arial" charset="0"/>
              </a:rPr>
              <a:t> 4 </a:t>
            </a:r>
            <a:r>
              <a:rPr lang="en-US" sz="2400" smtClean="0">
                <a:latin typeface="Arial" charset="0"/>
              </a:rPr>
              <a:t>групе</a:t>
            </a:r>
            <a:r>
              <a:rPr lang="sr-Latn-CS" sz="2400" smtClean="0">
                <a:latin typeface="Arial" charset="0"/>
              </a:rPr>
              <a:t>:</a:t>
            </a:r>
          </a:p>
          <a:p>
            <a:pPr marL="812800" indent="-812800">
              <a:lnSpc>
                <a:spcPct val="80000"/>
              </a:lnSpc>
            </a:pP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средства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која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спречавају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кварење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намирница</a:t>
            </a:r>
            <a:r>
              <a:rPr lang="sr-Latn-CS" sz="2400" smtClean="0">
                <a:latin typeface="Arial" charset="0"/>
              </a:rPr>
              <a:t>:</a:t>
            </a:r>
            <a:r>
              <a:rPr lang="en-US" sz="2400" smtClean="0">
                <a:latin typeface="Arial" charset="0"/>
              </a:rPr>
              <a:t>конзерванси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антиоксиданси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синергисти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соли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саламурење</a:t>
            </a:r>
            <a:endParaRPr lang="sr-Latn-CS" sz="2400" smtClean="0">
              <a:latin typeface="Arial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средства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за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дотеривање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укуса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и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мириса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: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ароме</a:t>
            </a:r>
            <a:r>
              <a:rPr lang="sr-Latn-CS" sz="2400" smtClean="0">
                <a:latin typeface="Arial" charset="0"/>
              </a:rPr>
              <a:t> (</a:t>
            </a:r>
            <a:r>
              <a:rPr lang="en-US" sz="2400" smtClean="0">
                <a:latin typeface="Arial" charset="0"/>
              </a:rPr>
              <a:t>природне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прирородно</a:t>
            </a:r>
            <a:r>
              <a:rPr lang="sr-Latn-CS" sz="2400" smtClean="0">
                <a:latin typeface="Arial" charset="0"/>
              </a:rPr>
              <a:t>-</a:t>
            </a:r>
            <a:r>
              <a:rPr lang="en-US" sz="2400" smtClean="0">
                <a:latin typeface="Arial" charset="0"/>
              </a:rPr>
              <a:t>идентичне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вештачке</a:t>
            </a:r>
            <a:r>
              <a:rPr lang="sr-Latn-CS" sz="2400" smtClean="0">
                <a:latin typeface="Arial" charset="0"/>
              </a:rPr>
              <a:t>)</a:t>
            </a:r>
            <a:r>
              <a:rPr lang="en-US" sz="2400" smtClean="0">
                <a:latin typeface="Arial" charset="0"/>
              </a:rPr>
              <a:t>појачивачи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арома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вештачк</a:t>
            </a:r>
            <a:r>
              <a:rPr lang="sr-Latn-CS" sz="2400" smtClean="0">
                <a:latin typeface="Arial" charset="0"/>
              </a:rPr>
              <a:t>и заслађивачи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замене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шећер</a:t>
            </a:r>
            <a:endParaRPr lang="sr-Latn-CS" sz="2400" smtClean="0">
              <a:latin typeface="Arial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средства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за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дотеривање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изгледа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и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конзистенције</a:t>
            </a:r>
            <a:r>
              <a:rPr lang="sr-Latn-CS" sz="2400" smtClean="0">
                <a:latin typeface="Arial" charset="0"/>
              </a:rPr>
              <a:t>: </a:t>
            </a:r>
            <a:r>
              <a:rPr lang="en-US" sz="2400" smtClean="0">
                <a:latin typeface="Arial" charset="0"/>
              </a:rPr>
              <a:t>природне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вештачке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боје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површински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активне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супстанце</a:t>
            </a:r>
            <a:r>
              <a:rPr lang="sr-Latn-CS" sz="2400" smtClean="0">
                <a:latin typeface="Arial" charset="0"/>
              </a:rPr>
              <a:t> (</a:t>
            </a:r>
            <a:r>
              <a:rPr lang="en-US" sz="2400" smtClean="0">
                <a:latin typeface="Arial" charset="0"/>
              </a:rPr>
              <a:t>емулгатори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стабилизатори</a:t>
            </a:r>
            <a:r>
              <a:rPr lang="sr-Latn-CS" sz="2400" smtClean="0">
                <a:latin typeface="Arial" charset="0"/>
              </a:rPr>
              <a:t>,</a:t>
            </a:r>
            <a:r>
              <a:rPr lang="en-US" sz="2400" smtClean="0">
                <a:latin typeface="Arial" charset="0"/>
              </a:rPr>
              <a:t>згу</a:t>
            </a:r>
            <a:r>
              <a:rPr lang="sr-Latn-CS" sz="2400" smtClean="0">
                <a:latin typeface="Arial" charset="0"/>
              </a:rPr>
              <a:t>ш</a:t>
            </a:r>
            <a:r>
              <a:rPr lang="en-US" sz="2400" smtClean="0">
                <a:latin typeface="Arial" charset="0"/>
              </a:rPr>
              <a:t>њивачи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средтва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спречавање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згрудњавања</a:t>
            </a:r>
            <a:r>
              <a:rPr lang="sr-Latn-CS" sz="2400" smtClean="0">
                <a:latin typeface="Arial" charset="0"/>
              </a:rPr>
              <a:t>), </a:t>
            </a:r>
            <a:r>
              <a:rPr lang="en-US" sz="2400" smtClean="0">
                <a:latin typeface="Arial" charset="0"/>
              </a:rPr>
              <a:t>базе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киселине</a:t>
            </a:r>
            <a:r>
              <a:rPr lang="sr-Latn-CS" sz="2400" smtClean="0">
                <a:latin typeface="Arial" charset="0"/>
              </a:rPr>
              <a:t>,</a:t>
            </a:r>
            <a:r>
              <a:rPr lang="en-US" sz="2400" smtClean="0">
                <a:latin typeface="Arial" charset="0"/>
              </a:rPr>
              <a:t>соли</a:t>
            </a:r>
            <a:r>
              <a:rPr lang="sr-Latn-CS" sz="2400" smtClean="0">
                <a:latin typeface="Arial" charset="0"/>
              </a:rPr>
              <a:t>,</a:t>
            </a:r>
            <a:r>
              <a:rPr lang="en-US" sz="2400" smtClean="0">
                <a:latin typeface="Arial" charset="0"/>
              </a:rPr>
              <a:t>ензимски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препарати</a:t>
            </a:r>
            <a:endParaRPr lang="sr-Latn-CS" sz="2400" smtClean="0">
              <a:latin typeface="Arial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помоћна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средства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у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smtClean="0">
                <a:solidFill>
                  <a:schemeClr val="hlink"/>
                </a:solidFill>
                <a:latin typeface="Arial" charset="0"/>
              </a:rPr>
              <a:t>производњи</a:t>
            </a:r>
            <a:r>
              <a:rPr lang="sr-Latn-CS" sz="2400" smtClean="0">
                <a:solidFill>
                  <a:schemeClr val="hlink"/>
                </a:solidFill>
                <a:latin typeface="Arial" charset="0"/>
              </a:rPr>
              <a:t>: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спречавање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пенушања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катализатори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средства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бистрење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филтрацију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е</a:t>
            </a:r>
            <a:r>
              <a:rPr lang="sr-Latn-CS" sz="2400" smtClean="0">
                <a:latin typeface="Arial" charset="0"/>
              </a:rPr>
              <a:t>x</a:t>
            </a:r>
            <a:r>
              <a:rPr lang="en-US" sz="2400" smtClean="0">
                <a:latin typeface="Arial" charset="0"/>
              </a:rPr>
              <a:t>тракцију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при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смрзавању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детерџенти</a:t>
            </a:r>
            <a:r>
              <a:rPr lang="sr-Latn-CS" sz="2400" smtClean="0">
                <a:latin typeface="Arial" charset="0"/>
              </a:rPr>
              <a:t> (</a:t>
            </a:r>
            <a:r>
              <a:rPr lang="en-US" sz="2400" smtClean="0">
                <a:latin typeface="Arial" charset="0"/>
              </a:rPr>
              <a:t>средства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квашење</a:t>
            </a:r>
            <a:r>
              <a:rPr lang="sr-Latn-CS" sz="2400" smtClean="0">
                <a:latin typeface="Arial" charset="0"/>
              </a:rPr>
              <a:t>),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имобилизацију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ензима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носачи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растварање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е</a:t>
            </a:r>
            <a:r>
              <a:rPr lang="sr-Latn-CS" sz="2400" smtClean="0">
                <a:latin typeface="Arial" charset="0"/>
              </a:rPr>
              <a:t>x</a:t>
            </a:r>
            <a:r>
              <a:rPr lang="en-US" sz="2400" smtClean="0">
                <a:latin typeface="Arial" charset="0"/>
              </a:rPr>
              <a:t>тракцију</a:t>
            </a:r>
            <a:r>
              <a:rPr lang="sr-Latn-CS" sz="2400" smtClean="0">
                <a:latin typeface="Arial" charset="0"/>
              </a:rPr>
              <a:t>,</a:t>
            </a:r>
            <a:r>
              <a:rPr lang="en-US" sz="2400" smtClean="0">
                <a:latin typeface="Arial" charset="0"/>
              </a:rPr>
              <a:t>модификатори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кристализације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масти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гасови</a:t>
            </a:r>
            <a:r>
              <a:rPr lang="sr-Latn-CS" sz="2400" smtClean="0">
                <a:latin typeface="Arial" charset="0"/>
              </a:rPr>
              <a:t>, </a:t>
            </a:r>
            <a:r>
              <a:rPr lang="en-US" sz="2400" smtClean="0">
                <a:latin typeface="Arial" charset="0"/>
              </a:rPr>
              <a:t>сред</a:t>
            </a:r>
            <a:r>
              <a:rPr lang="sr-Latn-CS" sz="2400" smtClean="0">
                <a:latin typeface="Arial" charset="0"/>
              </a:rPr>
              <a:t>с</a:t>
            </a:r>
            <a:r>
              <a:rPr lang="en-US" sz="2400" smtClean="0">
                <a:latin typeface="Arial" charset="0"/>
              </a:rPr>
              <a:t>тва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подмазивање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и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сред</a:t>
            </a:r>
            <a:r>
              <a:rPr lang="sr-Latn-CS" sz="2400" smtClean="0">
                <a:latin typeface="Arial" charset="0"/>
              </a:rPr>
              <a:t>с</a:t>
            </a:r>
            <a:r>
              <a:rPr lang="en-US" sz="2400" smtClean="0">
                <a:latin typeface="Arial" charset="0"/>
              </a:rPr>
              <a:t>тва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за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третирање</a:t>
            </a:r>
            <a:r>
              <a:rPr lang="sr-Latn-CS" sz="2400" smtClean="0">
                <a:latin typeface="Arial" charset="0"/>
              </a:rPr>
              <a:t> </a:t>
            </a:r>
            <a:r>
              <a:rPr lang="en-US" sz="2400" smtClean="0">
                <a:latin typeface="Arial" charset="0"/>
              </a:rPr>
              <a:t>брашна</a:t>
            </a:r>
            <a:r>
              <a:rPr lang="sr-Latn-CS" sz="2400" smtClean="0">
                <a:latin typeface="Arial" charset="0"/>
              </a:rPr>
              <a:t>.</a:t>
            </a:r>
            <a:endParaRPr lang="sr-Cyrl-CS" sz="2400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44450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1775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70000"/>
              </a:lnSpc>
            </a:pPr>
            <a:r>
              <a:rPr lang="sr-Latn-CS" sz="2400" b="1" smtClean="0">
                <a:latin typeface="Arial" charset="0"/>
              </a:rPr>
              <a:t> </a:t>
            </a:r>
            <a:r>
              <a:rPr lang="sr-Latn-CS" sz="2000" b="1" smtClean="0">
                <a:latin typeface="Arial" charset="0"/>
              </a:rPr>
              <a:t>Приликом стављања у промет адитив према препорукама FAO / WHO треба да садржи: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назив</a:t>
            </a:r>
            <a:r>
              <a:rPr lang="sr-Latn-CS" sz="2000" b="1" smtClean="0">
                <a:latin typeface="Arial" charset="0"/>
              </a:rPr>
              <a:t> (трговачко име, ознака броја, хемијско име и емпиријска формула, синоним, врста адитива, произвођач, заступник, испоручилац, увозник)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спецификација састава</a:t>
            </a:r>
            <a:r>
              <a:rPr lang="sr-Latn-CS" sz="2000" b="1" smtClean="0">
                <a:latin typeface="Arial" charset="0"/>
              </a:rPr>
              <a:t> (главни састојак адитива, носилац адитива, отапало, боја, име, интерни индекс боје, остатак помоћне супстанце)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органолептичке особине</a:t>
            </a:r>
            <a:r>
              <a:rPr lang="sr-Latn-CS" sz="2000" b="1" smtClean="0">
                <a:latin typeface="Arial" charset="0"/>
              </a:rPr>
              <a:t> (изглед,боја, мирис, конзистенција, остало)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аналитичка мерила квалитета</a:t>
            </a:r>
            <a:r>
              <a:rPr lang="sr-Latn-CS" sz="2000" b="1" smtClean="0">
                <a:latin typeface="Arial" charset="0"/>
              </a:rPr>
              <a:t> и подаци за преузимање (густина на 15 С</a:t>
            </a:r>
            <a:r>
              <a:rPr lang="sr-Latn-CS" sz="2000" b="1" baseline="30000" smtClean="0">
                <a:latin typeface="Arial" charset="0"/>
              </a:rPr>
              <a:t>0</a:t>
            </a:r>
            <a:r>
              <a:rPr lang="sr-Latn-CS" sz="2000" b="1" smtClean="0">
                <a:latin typeface="Arial" charset="0"/>
              </a:rPr>
              <a:t>, индекс јона на 23</a:t>
            </a:r>
            <a:r>
              <a:rPr lang="en-US" sz="2000" b="1" smtClean="0">
                <a:latin typeface="Arial" charset="0"/>
              </a:rPr>
              <a:t> </a:t>
            </a:r>
            <a:r>
              <a:rPr lang="sr-Latn-CS" sz="2000" b="1" smtClean="0">
                <a:latin typeface="Arial" charset="0"/>
              </a:rPr>
              <a:t>С</a:t>
            </a:r>
            <a:r>
              <a:rPr lang="sr-Latn-CS" sz="2000" b="1" baseline="30000" smtClean="0">
                <a:latin typeface="Arial" charset="0"/>
              </a:rPr>
              <a:t>0</a:t>
            </a:r>
            <a:r>
              <a:rPr lang="sr-Latn-CS" sz="2000" b="1" smtClean="0">
                <a:latin typeface="Arial" charset="0"/>
              </a:rPr>
              <a:t>)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нечистоће</a:t>
            </a:r>
            <a:r>
              <a:rPr lang="sr-Latn-CS" sz="2000" b="1" smtClean="0">
                <a:latin typeface="Arial" charset="0"/>
              </a:rPr>
              <a:t> у </a:t>
            </a:r>
            <a:r>
              <a:rPr lang="en-US" sz="2000" b="1" smtClean="0">
                <a:latin typeface="Arial" charset="0"/>
              </a:rPr>
              <a:t>mg</a:t>
            </a:r>
            <a:r>
              <a:rPr lang="sr-Latn-CS" sz="2000" b="1" smtClean="0">
                <a:latin typeface="Arial" charset="0"/>
              </a:rPr>
              <a:t>/</a:t>
            </a:r>
            <a:r>
              <a:rPr lang="en-US" sz="2000" b="1" smtClean="0">
                <a:latin typeface="Arial" charset="0"/>
              </a:rPr>
              <a:t>kg</a:t>
            </a:r>
            <a:r>
              <a:rPr lang="sr-Latn-CS" sz="2000" b="1" smtClean="0">
                <a:latin typeface="Arial" charset="0"/>
              </a:rPr>
              <a:t> (тешки метали)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примена </a:t>
            </a:r>
            <a:endParaRPr lang="sr-Cyrl-CS" sz="2000" b="1" smtClean="0">
              <a:solidFill>
                <a:schemeClr val="hlink"/>
              </a:solidFill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кратак опис употребе</a:t>
            </a:r>
            <a:endParaRPr lang="sr-Cyrl-CS" sz="2000" b="1" smtClean="0">
              <a:solidFill>
                <a:schemeClr val="hlink"/>
              </a:solidFill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аналитичке методе</a:t>
            </a:r>
            <a:r>
              <a:rPr lang="sr-Latn-CS" sz="2000" b="1" smtClean="0">
                <a:latin typeface="Arial" charset="0"/>
              </a:rPr>
              <a:t> (идентификација адитива, одређивање и доказивање у намирници)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000" b="1" smtClean="0">
                <a:solidFill>
                  <a:schemeClr val="hlink"/>
                </a:solidFill>
                <a:latin typeface="Arial" charset="0"/>
              </a:rPr>
              <a:t>докази да адитив нема штетно деловање на човека</a:t>
            </a:r>
            <a:r>
              <a:rPr lang="sr-Latn-CS" sz="2000" b="1" smtClean="0">
                <a:latin typeface="Arial" charset="0"/>
              </a:rPr>
              <a:t> ако се дуже задржава у организму, да не ствара токсичне производе, да не разграђује животне намирнице у току прераде и чувања, да се применом не прикривају лоше особине-лош квалитет намирнице.</a:t>
            </a:r>
            <a:endParaRPr lang="sr-Cyrl-CS" sz="20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endParaRPr lang="sr-Cyrl-CS" sz="2000" b="1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115888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2210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sz="2400" b="1" smtClean="0">
                <a:latin typeface="Times New Roman" pitchFamily="18" charset="0"/>
              </a:rPr>
              <a:t>У свакодневној исхрани </a:t>
            </a:r>
            <a:r>
              <a:rPr lang="sr-Latn-CS" sz="2400" b="1" smtClean="0">
                <a:latin typeface="Times New Roman" pitchFamily="18" charset="0"/>
              </a:rPr>
              <a:t>чо</a:t>
            </a:r>
            <a:r>
              <a:rPr lang="en-US" sz="2400" b="1" smtClean="0">
                <a:latin typeface="Times New Roman" pitchFamily="18" charset="0"/>
              </a:rPr>
              <a:t>век користи разне врсте намирница у прера</a:t>
            </a:r>
            <a:r>
              <a:rPr lang="sr-Cyrl-CS" sz="2400" b="1" smtClean="0">
                <a:latin typeface="Times New Roman" pitchFamily="18" charset="0"/>
              </a:rPr>
              <a:t>ђ</a:t>
            </a:r>
            <a:r>
              <a:rPr lang="en-US" sz="2400" b="1" smtClean="0">
                <a:latin typeface="Times New Roman" pitchFamily="18" charset="0"/>
              </a:rPr>
              <a:t>еном или непрера</a:t>
            </a:r>
            <a:r>
              <a:rPr lang="sr-Cyrl-CS" sz="2400" b="1" smtClean="0">
                <a:latin typeface="Times New Roman" pitchFamily="18" charset="0"/>
              </a:rPr>
              <a:t>ђ</a:t>
            </a:r>
            <a:r>
              <a:rPr lang="en-US" sz="2400" b="1" smtClean="0">
                <a:latin typeface="Times New Roman" pitchFamily="18" charset="0"/>
              </a:rPr>
              <a:t>еном стању.</a:t>
            </a:r>
            <a:br>
              <a:rPr lang="en-US" sz="2400" b="1" smtClean="0">
                <a:latin typeface="Times New Roman" pitchFamily="18" charset="0"/>
              </a:rPr>
            </a:br>
            <a:r>
              <a:rPr lang="en-US" sz="2400" b="1" smtClean="0">
                <a:latin typeface="Times New Roman" pitchFamily="18" charset="0"/>
              </a:rPr>
              <a:t/>
            </a:r>
            <a:br>
              <a:rPr lang="en-US" sz="2400" b="1" smtClean="0">
                <a:latin typeface="Times New Roman" pitchFamily="18" charset="0"/>
              </a:rPr>
            </a:br>
            <a:r>
              <a:rPr lang="en-US" sz="2400" b="1" smtClean="0">
                <a:latin typeface="Times New Roman" pitchFamily="18" charset="0"/>
              </a:rPr>
              <a:t>Намирнице треба да буду квалитетне и здравствено исправне</a:t>
            </a:r>
            <a:br>
              <a:rPr lang="en-US" sz="2400" b="1" smtClean="0">
                <a:latin typeface="Times New Roman" pitchFamily="18" charset="0"/>
              </a:rPr>
            </a:br>
            <a:r>
              <a:rPr lang="en-US" sz="2400" b="1" smtClean="0">
                <a:latin typeface="Times New Roman" pitchFamily="18" charset="0"/>
              </a:rPr>
              <a:t/>
            </a:r>
            <a:br>
              <a:rPr lang="en-US" sz="2400" b="1" smtClean="0">
                <a:latin typeface="Times New Roman" pitchFamily="18" charset="0"/>
              </a:rPr>
            </a:br>
            <a:r>
              <a:rPr lang="en-US" sz="2400" b="1" smtClean="0">
                <a:latin typeface="Times New Roman" pitchFamily="18" charset="0"/>
              </a:rPr>
              <a:t>При испитивању намирница-хране ради оцене квалитета и здравствене исправности, </a:t>
            </a:r>
            <a:r>
              <a:rPr lang="sr-Latn-CS" sz="2400" b="1" smtClean="0">
                <a:latin typeface="Times New Roman" pitchFamily="18" charset="0"/>
              </a:rPr>
              <a:t>обавља</a:t>
            </a:r>
            <a:r>
              <a:rPr lang="en-US" sz="2400" b="1" smtClean="0">
                <a:latin typeface="Times New Roman" pitchFamily="18" charset="0"/>
              </a:rPr>
              <a:t> се:</a:t>
            </a:r>
            <a:br>
              <a:rPr lang="en-US" sz="2400" b="1" smtClean="0">
                <a:latin typeface="Times New Roman" pitchFamily="18" charset="0"/>
              </a:rPr>
            </a:br>
            <a:r>
              <a:rPr lang="en-US" sz="2000" smtClean="0">
                <a:latin typeface="Times New Roman" pitchFamily="18" charset="0"/>
              </a:rPr>
              <a:t/>
            </a:r>
            <a:br>
              <a:rPr lang="en-US" sz="2000" smtClean="0">
                <a:latin typeface="Times New Roman" pitchFamily="18" charset="0"/>
              </a:rPr>
            </a:br>
            <a:r>
              <a:rPr lang="en-US" sz="2400" smtClean="0">
                <a:latin typeface="Times New Roman" pitchFamily="18" charset="0"/>
              </a:rPr>
              <a:t>-органолепти</a:t>
            </a:r>
            <a:r>
              <a:rPr lang="sr-Cyrl-CS" sz="2400" smtClean="0">
                <a:latin typeface="Times New Roman" pitchFamily="18" charset="0"/>
              </a:rPr>
              <a:t>ч</a:t>
            </a:r>
            <a:r>
              <a:rPr lang="en-US" sz="2400" smtClean="0">
                <a:latin typeface="Times New Roman" pitchFamily="18" charset="0"/>
              </a:rPr>
              <a:t>ки преглед намирница </a:t>
            </a:r>
            <a:br>
              <a:rPr lang="en-US" sz="2400" smtClean="0">
                <a:latin typeface="Times New Roman" pitchFamily="18" charset="0"/>
              </a:rPr>
            </a:br>
            <a:r>
              <a:rPr lang="en-US" sz="2400" smtClean="0">
                <a:latin typeface="Times New Roman" pitchFamily="18" charset="0"/>
              </a:rPr>
              <a:t>-физичко-хемијски преглед намирница </a:t>
            </a:r>
            <a:br>
              <a:rPr lang="en-US" sz="2400" smtClean="0">
                <a:latin typeface="Times New Roman" pitchFamily="18" charset="0"/>
              </a:rPr>
            </a:br>
            <a:r>
              <a:rPr lang="en-US" sz="2400" smtClean="0">
                <a:latin typeface="Times New Roman" pitchFamily="18" charset="0"/>
              </a:rPr>
              <a:t>-бактериоло</a:t>
            </a:r>
            <a:r>
              <a:rPr lang="sr-Cyrl-CS" sz="2400" smtClean="0">
                <a:latin typeface="Times New Roman" pitchFamily="18" charset="0"/>
              </a:rPr>
              <a:t>ш</a:t>
            </a:r>
            <a:r>
              <a:rPr lang="en-US" sz="2400" smtClean="0">
                <a:latin typeface="Times New Roman" pitchFamily="18" charset="0"/>
              </a:rPr>
              <a:t>ки преглед намирница</a:t>
            </a:r>
            <a:br>
              <a:rPr lang="en-US" sz="2400" smtClean="0">
                <a:latin typeface="Times New Roman" pitchFamily="18" charset="0"/>
              </a:rPr>
            </a:br>
            <a:r>
              <a:rPr lang="en-US" sz="2400" smtClean="0">
                <a:latin typeface="Times New Roman" pitchFamily="18" charset="0"/>
              </a:rPr>
              <a:t>-радиолошки преглед намирница</a:t>
            </a:r>
            <a:br>
              <a:rPr lang="en-US" sz="2400" smtClean="0">
                <a:latin typeface="Times New Roman" pitchFamily="18" charset="0"/>
              </a:rPr>
            </a:br>
            <a:endParaRPr lang="en-US" sz="2400" smtClean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781800"/>
            <a:ext cx="6400800" cy="15240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smtClean="0"/>
          </a:p>
        </p:txBody>
      </p:sp>
    </p:spTree>
  </p:cSld>
  <p:clrMapOvr>
    <a:masterClrMapping/>
  </p:clrMapOvr>
  <p:transition advTm="2182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70000"/>
              </a:lnSpc>
            </a:pPr>
            <a:r>
              <a:rPr lang="en-US" sz="2400" b="1" smtClean="0">
                <a:latin typeface="Arial" charset="0"/>
              </a:rPr>
              <a:t>Начин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коришћења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нашој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зем</a:t>
            </a:r>
            <a:r>
              <a:rPr lang="sr-Latn-CS" sz="2400" b="1" smtClean="0">
                <a:latin typeface="Arial" charset="0"/>
              </a:rPr>
              <a:t>љ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није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увек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складу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препорукама</a:t>
            </a:r>
            <a:r>
              <a:rPr lang="sr-Latn-CS" sz="2400" b="1" smtClean="0">
                <a:latin typeface="Arial" charset="0"/>
              </a:rPr>
              <a:t>   FAO/WHO; </a:t>
            </a:r>
            <a:r>
              <a:rPr lang="en-US" sz="2400" b="1" smtClean="0">
                <a:latin typeface="Arial" charset="0"/>
              </a:rPr>
              <a:t>често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користе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адитиви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који</a:t>
            </a: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немају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декларисан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састав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ве</a:t>
            </a:r>
            <a:r>
              <a:rPr lang="sr-Latn-CS" sz="2400" b="1" smtClean="0">
                <a:latin typeface="Arial" charset="0"/>
              </a:rPr>
              <a:t>ћ    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промет</a:t>
            </a: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latin typeface="Arial" charset="0"/>
              </a:rPr>
              <a:t>долазе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под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различитим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називима</a:t>
            </a:r>
            <a:r>
              <a:rPr lang="sr-Latn-CS" sz="2400" b="1" smtClean="0">
                <a:latin typeface="Arial" charset="0"/>
              </a:rPr>
              <a:t>,  </a:t>
            </a:r>
            <a:r>
              <a:rPr lang="en-U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постоји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проблем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  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контроле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  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садржаја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у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намирницама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због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неопремљености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лабараторијама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неразрадјених</a:t>
            </a: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latin typeface="Arial" charset="0"/>
              </a:rPr>
              <a:t>метода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њиховог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идентификовања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одре</a:t>
            </a:r>
            <a:r>
              <a:rPr lang="sr-Latn-CS" sz="2400" b="1" smtClean="0">
                <a:latin typeface="Arial" charset="0"/>
              </a:rPr>
              <a:t>ђ</a:t>
            </a:r>
            <a:r>
              <a:rPr lang="en-US" sz="2400" b="1" smtClean="0">
                <a:latin typeface="Arial" charset="0"/>
              </a:rPr>
              <a:t>ива</a:t>
            </a:r>
            <a:r>
              <a:rPr lang="sr-Latn-CS" sz="2400" b="1" smtClean="0">
                <a:latin typeface="Arial" charset="0"/>
              </a:rPr>
              <a:t>њ</a:t>
            </a:r>
            <a:r>
              <a:rPr lang="en-US" sz="2400" b="1" smtClean="0">
                <a:latin typeface="Arial" charset="0"/>
              </a:rPr>
              <a:t>а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</a:pPr>
            <a:r>
              <a:rPr lang="en-US" sz="2400" b="1" smtClean="0">
                <a:latin typeface="Arial" charset="0"/>
              </a:rPr>
              <a:t>Сматра</a:t>
            </a:r>
            <a:r>
              <a:rPr lang="sr-Latn-CS" sz="2400" b="1" smtClean="0">
                <a:latin typeface="Arial" charset="0"/>
              </a:rPr>
              <a:t>  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нас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користи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око</a:t>
            </a:r>
            <a:r>
              <a:rPr lang="sr-Latn-CS" sz="2400" b="1" smtClean="0">
                <a:latin typeface="Arial" charset="0"/>
              </a:rPr>
              <a:t> 400 </a:t>
            </a:r>
            <a:r>
              <a:rPr lang="en-US" sz="2400" b="1" smtClean="0">
                <a:latin typeface="Arial" charset="0"/>
              </a:rPr>
              <a:t>различитих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</a:pPr>
            <a:r>
              <a:rPr lang="en-US" sz="2400" b="1" smtClean="0">
                <a:latin typeface="Arial" charset="0"/>
              </a:rPr>
              <a:t>Правилником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квалитету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прехрамбене</a:t>
            </a:r>
            <a:r>
              <a:rPr lang="sr-Latn-CS" sz="2400" b="1" smtClean="0">
                <a:latin typeface="Arial" charset="0"/>
              </a:rPr>
              <a:t>  </a:t>
            </a:r>
            <a:r>
              <a:rPr lang="en-US" sz="2400" b="1" smtClean="0">
                <a:latin typeface="Arial" charset="0"/>
              </a:rPr>
              <a:t>производе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дефинисани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услови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које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морају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испуњавати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поједини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адитиви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</a:pPr>
            <a:r>
              <a:rPr lang="en-US" sz="2400" b="1" smtClean="0">
                <a:latin typeface="Arial" charset="0"/>
              </a:rPr>
              <a:t>Посебним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одредбама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Правилника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описане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су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физичке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хемијске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особине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појединих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адитива</a:t>
            </a:r>
            <a:r>
              <a:rPr lang="sr-Latn-CS" sz="2400" b="1" smtClean="0">
                <a:latin typeface="Arial" charset="0"/>
              </a:rPr>
              <a:t>,</a:t>
            </a:r>
            <a:r>
              <a:rPr lang="en-US" sz="2400" b="1" smtClean="0">
                <a:latin typeface="Arial" charset="0"/>
              </a:rPr>
              <a:t>као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врста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количина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нечистоћа</a:t>
            </a:r>
            <a:r>
              <a:rPr lang="sr-Latn-CS" sz="2400" b="1" smtClean="0">
                <a:latin typeface="Arial" charset="0"/>
              </a:rPr>
              <a:t> (углавном  Pb, As, </a:t>
            </a:r>
            <a:r>
              <a:rPr lang="en-US" sz="2400" b="1" smtClean="0">
                <a:latin typeface="Arial" charset="0"/>
              </a:rPr>
              <a:t>укупни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тешки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метали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en-US" sz="2400" b="1" smtClean="0">
                <a:latin typeface="Arial" charset="0"/>
              </a:rPr>
              <a:t>сулфатни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пепео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карактеристичне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пратеће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сустанце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за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дати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адитив</a:t>
            </a:r>
            <a:r>
              <a:rPr lang="sr-Latn-CS" sz="2400" b="1" smtClean="0">
                <a:latin typeface="Arial" charset="0"/>
              </a:rPr>
              <a:t>).</a:t>
            </a:r>
            <a:endParaRPr lang="sr-Cyrl-CS" sz="2400" b="1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29644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70000"/>
              </a:lnSpc>
              <a:buFontTx/>
              <a:buNone/>
            </a:pPr>
            <a:r>
              <a:rPr lang="bs-Cyrl-BA" sz="2400" b="1" dirty="0" smtClean="0">
                <a:latin typeface="Arial" charset="0"/>
              </a:rPr>
              <a:t>	</a:t>
            </a:r>
            <a:r>
              <a:rPr lang="en-US" sz="2400" b="1" dirty="0" err="1" smtClean="0">
                <a:latin typeface="Arial" charset="0"/>
              </a:rPr>
              <a:t>Прописима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су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дефинисани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услови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које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мора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испуњава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адитив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него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што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дода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прехрамбеним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производима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додаје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у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количини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која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је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дозвољена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прописима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квалитету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намирница</a:t>
            </a:r>
            <a:endParaRPr lang="sr-Latn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смањује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хранљиву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вредност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прехрамбеног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производа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битно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утиче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природни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укус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мирис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намирница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ствара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токсичне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деградациное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производе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у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току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прераде</a:t>
            </a:r>
            <a:r>
              <a:rPr lang="sr-Latn-CS" sz="2400" b="1" dirty="0" smtClean="0">
                <a:latin typeface="Arial" charset="0"/>
              </a:rPr>
              <a:t>, </a:t>
            </a:r>
            <a:r>
              <a:rPr lang="en-US" sz="2400" b="1" dirty="0" err="1" smtClean="0">
                <a:latin typeface="Arial" charset="0"/>
              </a:rPr>
              <a:t>употребе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чувања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прехрамбеног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производа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може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идентификовати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smtClean="0">
                <a:latin typeface="Arial" charset="0"/>
              </a:rPr>
              <a:t>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утврдити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његова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количина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није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штетан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здравље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не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садржи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примесе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штетне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по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здравље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људи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en-US" sz="2400" b="1" dirty="0" err="1" smtClean="0">
                <a:latin typeface="Arial" charset="0"/>
              </a:rPr>
              <a:t>да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његова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употреба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технолошки</a:t>
            </a:r>
            <a:r>
              <a:rPr lang="sr-Latn-CS" sz="2400" b="1" dirty="0" smtClean="0">
                <a:latin typeface="Arial" charset="0"/>
              </a:rPr>
              <a:t> </a:t>
            </a:r>
            <a:r>
              <a:rPr lang="en-US" sz="2400" b="1" dirty="0" err="1" smtClean="0">
                <a:latin typeface="Arial" charset="0"/>
              </a:rPr>
              <a:t>оправдана</a:t>
            </a:r>
            <a:r>
              <a:rPr lang="sr-Latn-CS" sz="2400" b="1" dirty="0" smtClean="0">
                <a:latin typeface="Arial" charset="0"/>
              </a:rPr>
              <a:t>.</a:t>
            </a:r>
            <a:endParaRPr lang="sr-Cyrl-CS" sz="2400" b="1" dirty="0" smtClean="0">
              <a:latin typeface="Arial" charset="0"/>
            </a:endParaRPr>
          </a:p>
          <a:p>
            <a:pPr>
              <a:lnSpc>
                <a:spcPct val="70000"/>
              </a:lnSpc>
            </a:pPr>
            <a:endParaRPr lang="sr-Cyrl-CS" sz="1800" b="1" dirty="0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3358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765175"/>
            <a:ext cx="8640763" cy="5832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smtClean="0"/>
              <a:t>Када</a:t>
            </a:r>
            <a:r>
              <a:rPr lang="sr-Latn-CS" sz="2400" b="1" smtClean="0"/>
              <a:t> </a:t>
            </a:r>
            <a:r>
              <a:rPr lang="en-US" sz="2400" b="1" smtClean="0"/>
              <a:t>се</a:t>
            </a:r>
            <a:r>
              <a:rPr lang="sr-Latn-CS" sz="2400" b="1" smtClean="0"/>
              <a:t> </a:t>
            </a:r>
            <a:r>
              <a:rPr lang="en-US" sz="2400" b="1" smtClean="0"/>
              <a:t>контролисано</a:t>
            </a:r>
            <a:r>
              <a:rPr lang="sr-Latn-CS" sz="2400" b="1" smtClean="0"/>
              <a:t> </a:t>
            </a:r>
            <a:r>
              <a:rPr lang="en-US" sz="2400" b="1" smtClean="0"/>
              <a:t>користе</a:t>
            </a:r>
            <a:r>
              <a:rPr lang="sr-Latn-CS" sz="2400" b="1" smtClean="0"/>
              <a:t> </a:t>
            </a:r>
            <a:r>
              <a:rPr lang="en-US" sz="2400" b="1" smtClean="0"/>
              <a:t>сами</a:t>
            </a:r>
            <a:r>
              <a:rPr lang="sr-Latn-CS" sz="2400" b="1" smtClean="0"/>
              <a:t> </a:t>
            </a:r>
            <a:r>
              <a:rPr lang="en-US" sz="2400" b="1" smtClean="0"/>
              <a:t>адитиви</a:t>
            </a:r>
            <a:r>
              <a:rPr lang="sr-Latn-CS" sz="2400" b="1" smtClean="0"/>
              <a:t> </a:t>
            </a:r>
            <a:r>
              <a:rPr lang="en-US" sz="2400" b="1" smtClean="0"/>
              <a:t>нису</a:t>
            </a:r>
            <a:r>
              <a:rPr lang="sr-Latn-CS" sz="2400" b="1" smtClean="0"/>
              <a:t> </a:t>
            </a:r>
            <a:r>
              <a:rPr lang="en-US" sz="2400" b="1" smtClean="0"/>
              <a:t>опасни</a:t>
            </a:r>
            <a:r>
              <a:rPr lang="sr-Latn-CS" sz="2400" b="1" smtClean="0"/>
              <a:t> </a:t>
            </a:r>
            <a:r>
              <a:rPr lang="en-US" sz="2400" b="1" smtClean="0"/>
              <a:t>за</a:t>
            </a:r>
            <a:r>
              <a:rPr lang="sr-Latn-CS" sz="2400" b="1" smtClean="0"/>
              <a:t> </a:t>
            </a:r>
            <a:r>
              <a:rPr lang="en-US" sz="2400" b="1" smtClean="0"/>
              <a:t>здравље</a:t>
            </a:r>
            <a:r>
              <a:rPr lang="sr-Latn-CS" sz="2400" b="1" smtClean="0"/>
              <a:t> </a:t>
            </a:r>
            <a:r>
              <a:rPr lang="en-US" sz="2400" b="1" smtClean="0"/>
              <a:t>људи</a:t>
            </a:r>
            <a:r>
              <a:rPr lang="sr-Latn-CS" sz="2400" b="1" smtClean="0"/>
              <a:t>, </a:t>
            </a:r>
            <a:r>
              <a:rPr lang="en-US" sz="2400" b="1" smtClean="0"/>
              <a:t>али</a:t>
            </a:r>
            <a:r>
              <a:rPr lang="sr-Latn-CS" sz="2400" b="1" smtClean="0"/>
              <a:t> </a:t>
            </a:r>
            <a:r>
              <a:rPr lang="en-US" sz="2400" b="1" smtClean="0"/>
              <a:t>уз</a:t>
            </a:r>
            <a:r>
              <a:rPr lang="sr-Latn-CS" sz="2400" b="1" smtClean="0"/>
              <a:t> </a:t>
            </a:r>
            <a:r>
              <a:rPr lang="en-US" sz="2400" b="1" smtClean="0"/>
              <a:t>друге</a:t>
            </a:r>
            <a:r>
              <a:rPr lang="sr-Latn-CS" sz="2400" b="1" smtClean="0"/>
              <a:t> </a:t>
            </a:r>
            <a:r>
              <a:rPr lang="en-US" sz="2400" b="1" smtClean="0"/>
              <a:t>штетне</a:t>
            </a:r>
            <a:r>
              <a:rPr lang="sr-Latn-CS" sz="2400" b="1" smtClean="0"/>
              <a:t> </a:t>
            </a:r>
            <a:r>
              <a:rPr lang="en-US" sz="2400" b="1" smtClean="0"/>
              <a:t>факторе</a:t>
            </a:r>
            <a:r>
              <a:rPr lang="sr-Latn-CS" sz="2400" b="1" smtClean="0"/>
              <a:t> </a:t>
            </a:r>
            <a:r>
              <a:rPr lang="en-US" sz="2400" b="1" smtClean="0"/>
              <a:t>могу</a:t>
            </a:r>
            <a:r>
              <a:rPr lang="sr-Latn-CS" sz="2400" b="1" smtClean="0"/>
              <a:t> </a:t>
            </a:r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буду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ризикофактори</a:t>
            </a:r>
            <a:r>
              <a:rPr lang="sr-Latn-CS" sz="2400" b="1" smtClean="0"/>
              <a:t>, </a:t>
            </a:r>
            <a:r>
              <a:rPr lang="en-US" sz="2400" b="1" smtClean="0"/>
              <a:t>нарочито</a:t>
            </a:r>
            <a:r>
              <a:rPr lang="sr-Latn-CS" sz="2400" b="1" smtClean="0"/>
              <a:t> </a:t>
            </a:r>
            <a:r>
              <a:rPr lang="en-US" sz="2400" b="1" smtClean="0"/>
              <a:t>ако</a:t>
            </a:r>
            <a:r>
              <a:rPr lang="sr-Latn-CS" sz="2400" b="1" smtClean="0"/>
              <a:t> </a:t>
            </a:r>
            <a:r>
              <a:rPr lang="en-US" sz="2400" b="1" smtClean="0"/>
              <a:t>се</a:t>
            </a:r>
            <a:r>
              <a:rPr lang="sr-Latn-CS" sz="2400" b="1" smtClean="0"/>
              <a:t> </a:t>
            </a:r>
            <a:r>
              <a:rPr lang="en-US" sz="2400" b="1" smtClean="0"/>
              <a:t>дуго</a:t>
            </a:r>
            <a:r>
              <a:rPr lang="sr-Latn-CS" sz="2400" b="1" smtClean="0"/>
              <a:t> </a:t>
            </a:r>
            <a:r>
              <a:rPr lang="en-US" sz="2400" b="1" smtClean="0"/>
              <a:t>уносе</a:t>
            </a:r>
            <a:r>
              <a:rPr lang="sr-Latn-CS" sz="2400" b="1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400" b="1" smtClean="0"/>
              <a:t>Неки</a:t>
            </a:r>
            <a:r>
              <a:rPr lang="sr-Latn-CS" sz="2400" b="1" smtClean="0"/>
              <a:t> </a:t>
            </a:r>
            <a:r>
              <a:rPr lang="en-US" sz="2400" b="1" smtClean="0"/>
              <a:t>адитиви</a:t>
            </a:r>
            <a:r>
              <a:rPr lang="sr-Latn-CS" sz="2400" b="1" smtClean="0"/>
              <a:t> </a:t>
            </a:r>
            <a:r>
              <a:rPr lang="en-US" sz="2400" b="1" smtClean="0"/>
              <a:t>дају</a:t>
            </a:r>
            <a:r>
              <a:rPr lang="sr-Latn-CS" sz="2400" b="1" smtClean="0"/>
              <a:t> </a:t>
            </a:r>
            <a:r>
              <a:rPr lang="en-US" sz="2400" b="1" smtClean="0">
                <a:solidFill>
                  <a:schemeClr val="hlink"/>
                </a:solidFill>
              </a:rPr>
              <a:t>атопијску</a:t>
            </a:r>
            <a:r>
              <a:rPr lang="sr-Latn-CS" sz="2400" b="1" smtClean="0">
                <a:solidFill>
                  <a:schemeClr val="hlink"/>
                </a:solidFill>
              </a:rPr>
              <a:t> </a:t>
            </a:r>
            <a:r>
              <a:rPr lang="en-US" sz="2400" b="1" smtClean="0">
                <a:solidFill>
                  <a:schemeClr val="hlink"/>
                </a:solidFill>
              </a:rPr>
              <a:t>преосетљивост</a:t>
            </a:r>
            <a:r>
              <a:rPr lang="sr-Latn-CS" sz="2400" b="1" smtClean="0"/>
              <a:t> </a:t>
            </a:r>
            <a:r>
              <a:rPr lang="en-US" sz="2400" b="1" smtClean="0"/>
              <a:t>у</a:t>
            </a:r>
            <a:r>
              <a:rPr lang="sr-Latn-CS" sz="2400" b="1" smtClean="0"/>
              <a:t> </a:t>
            </a:r>
            <a:r>
              <a:rPr lang="en-US" sz="2400" b="1" smtClean="0"/>
              <a:t>виду</a:t>
            </a:r>
            <a:r>
              <a:rPr lang="sr-Latn-CS" sz="2400" b="1" smtClean="0"/>
              <a:t> </a:t>
            </a:r>
            <a:r>
              <a:rPr lang="en-US" sz="2400" b="1" smtClean="0"/>
              <a:t>уртикарије</a:t>
            </a:r>
            <a:r>
              <a:rPr lang="sr-Latn-CS" sz="2400" b="1" smtClean="0"/>
              <a:t>, </a:t>
            </a:r>
            <a:r>
              <a:rPr lang="en-US" sz="2400" b="1" smtClean="0"/>
              <a:t>астме</a:t>
            </a:r>
            <a:r>
              <a:rPr lang="sr-Latn-CS" sz="2400" b="1" smtClean="0"/>
              <a:t>, </a:t>
            </a:r>
            <a:r>
              <a:rPr lang="en-US" sz="2400" b="1" smtClean="0"/>
              <a:t>ринитиса</a:t>
            </a:r>
            <a:r>
              <a:rPr lang="sr-Latn-CS" sz="2400" b="1" smtClean="0"/>
              <a:t>, </a:t>
            </a:r>
            <a:r>
              <a:rPr lang="en-US" sz="2400" b="1" smtClean="0"/>
              <a:t>дерматитис</a:t>
            </a:r>
            <a:r>
              <a:rPr lang="sr-Latn-CS" sz="2400" b="1" smtClean="0"/>
              <a:t>, </a:t>
            </a:r>
            <a:r>
              <a:rPr lang="en-US" sz="2400" b="1" smtClean="0"/>
              <a:t>пурпура</a:t>
            </a:r>
            <a:r>
              <a:rPr lang="sr-Latn-CS" sz="2400" b="1" smtClean="0"/>
              <a:t> . . .  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solidFill>
                  <a:schemeClr val="hlink"/>
                </a:solidFill>
              </a:rPr>
              <a:t>В</a:t>
            </a:r>
            <a:r>
              <a:rPr lang="en-US" sz="2400" b="1" smtClean="0">
                <a:solidFill>
                  <a:schemeClr val="hlink"/>
                </a:solidFill>
              </a:rPr>
              <a:t>ештачке</a:t>
            </a:r>
            <a:r>
              <a:rPr lang="sr-Latn-CS" sz="2400" b="1" smtClean="0">
                <a:solidFill>
                  <a:schemeClr val="hlink"/>
                </a:solidFill>
              </a:rPr>
              <a:t> </a:t>
            </a:r>
            <a:r>
              <a:rPr lang="en-US" sz="2400" b="1" smtClean="0">
                <a:solidFill>
                  <a:schemeClr val="hlink"/>
                </a:solidFill>
              </a:rPr>
              <a:t>боје</a:t>
            </a:r>
            <a:r>
              <a:rPr lang="sr-Latn-CS" sz="2400" b="1" smtClean="0"/>
              <a:t>, </a:t>
            </a:r>
            <a:r>
              <a:rPr lang="en-US" sz="2400" b="1" smtClean="0"/>
              <a:t>тартазин</a:t>
            </a:r>
            <a:r>
              <a:rPr lang="sr-Latn-CS" sz="2400" b="1" smtClean="0"/>
              <a:t>, </a:t>
            </a:r>
            <a:r>
              <a:rPr lang="en-US" sz="2400" b="1" smtClean="0"/>
              <a:t>конзерванси</a:t>
            </a:r>
            <a:r>
              <a:rPr lang="sr-Latn-CS" sz="2400" b="1" smtClean="0"/>
              <a:t>, </a:t>
            </a:r>
            <a:r>
              <a:rPr lang="en-US" sz="2400" b="1" smtClean="0"/>
              <a:t>антиоксиданси</a:t>
            </a:r>
            <a:r>
              <a:rPr lang="sr-Latn-CS" sz="2400" b="1" smtClean="0"/>
              <a:t>. (</a:t>
            </a:r>
            <a:r>
              <a:rPr lang="en-US" sz="2400" b="1" smtClean="0"/>
              <a:t>асматичари</a:t>
            </a:r>
            <a:r>
              <a:rPr lang="sr-Latn-CS" sz="2400" b="1" smtClean="0"/>
              <a:t> </a:t>
            </a:r>
            <a:r>
              <a:rPr lang="en-US" sz="2400" b="1" smtClean="0"/>
              <a:t>треба</a:t>
            </a:r>
            <a:r>
              <a:rPr lang="sr-Latn-CS" sz="2400" b="1" smtClean="0"/>
              <a:t> </a:t>
            </a:r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избегавају</a:t>
            </a:r>
            <a:r>
              <a:rPr lang="sr-Latn-CS" sz="2400" b="1" smtClean="0"/>
              <a:t> </a:t>
            </a:r>
            <a:r>
              <a:rPr lang="en-US" sz="2400" b="1" smtClean="0"/>
              <a:t>све</a:t>
            </a:r>
            <a:r>
              <a:rPr lang="sr-Latn-CS" sz="2400" b="1" smtClean="0"/>
              <a:t> </a:t>
            </a:r>
            <a:r>
              <a:rPr lang="en-US" sz="2400" b="1" smtClean="0"/>
              <a:t>производе</a:t>
            </a:r>
            <a:r>
              <a:rPr lang="sr-Latn-CS" sz="2400" b="1" smtClean="0"/>
              <a:t> </a:t>
            </a:r>
            <a:r>
              <a:rPr lang="en-US" sz="2400" b="1" smtClean="0"/>
              <a:t>у</a:t>
            </a:r>
            <a:r>
              <a:rPr lang="sr-Latn-CS" sz="2400" b="1" smtClean="0"/>
              <a:t> </a:t>
            </a:r>
            <a:r>
              <a:rPr lang="en-US" sz="2400" b="1" smtClean="0"/>
              <a:t>којима</a:t>
            </a:r>
            <a:r>
              <a:rPr lang="sr-Latn-CS" sz="2400" b="1" smtClean="0"/>
              <a:t> </a:t>
            </a:r>
            <a:r>
              <a:rPr lang="en-US" sz="2400" b="1" smtClean="0"/>
              <a:t>се</a:t>
            </a:r>
            <a:r>
              <a:rPr lang="sr-Latn-CS" sz="2400" b="1" smtClean="0"/>
              <a:t> </a:t>
            </a:r>
            <a:r>
              <a:rPr lang="en-US" sz="2400" b="1" smtClean="0"/>
              <a:t>налазе</a:t>
            </a:r>
            <a:r>
              <a:rPr lang="sr-Latn-CS" sz="2400" b="1" smtClean="0"/>
              <a:t> </a:t>
            </a:r>
            <a:r>
              <a:rPr lang="en-US" sz="2400" b="1" smtClean="0"/>
              <a:t>вештачке</a:t>
            </a:r>
            <a:r>
              <a:rPr lang="sr-Latn-CS" sz="2400" b="1" smtClean="0"/>
              <a:t> </a:t>
            </a:r>
            <a:r>
              <a:rPr lang="en-US" sz="2400" b="1" smtClean="0"/>
              <a:t>боје</a:t>
            </a:r>
            <a:r>
              <a:rPr lang="sr-Latn-CS" sz="2400" b="1" smtClean="0"/>
              <a:t>, </a:t>
            </a:r>
            <a:r>
              <a:rPr lang="en-US" sz="2400" b="1" smtClean="0"/>
              <a:t>посебно</a:t>
            </a:r>
            <a:r>
              <a:rPr lang="sr-Latn-CS" sz="2400" b="1" smtClean="0"/>
              <a:t> </a:t>
            </a:r>
            <a:r>
              <a:rPr lang="en-US" sz="2400" b="1" smtClean="0"/>
              <a:t>тартазин</a:t>
            </a:r>
            <a:r>
              <a:rPr lang="sr-Latn-CS" sz="2400" b="1" smtClean="0"/>
              <a:t>).</a:t>
            </a:r>
          </a:p>
          <a:p>
            <a:pPr>
              <a:lnSpc>
                <a:spcPct val="80000"/>
              </a:lnSpc>
            </a:pPr>
            <a:r>
              <a:rPr lang="en-US" sz="2400" b="1" smtClean="0"/>
              <a:t>Посебно</a:t>
            </a:r>
            <a:r>
              <a:rPr lang="sr-Latn-CS" sz="2400" b="1" smtClean="0"/>
              <a:t> </a:t>
            </a:r>
            <a:r>
              <a:rPr lang="en-US" sz="2400" b="1" smtClean="0"/>
              <a:t>ризична</a:t>
            </a:r>
            <a:r>
              <a:rPr lang="sr-Latn-CS" sz="2400" b="1" smtClean="0"/>
              <a:t> </a:t>
            </a:r>
            <a:r>
              <a:rPr lang="en-US" sz="2400" b="1" smtClean="0"/>
              <a:t>катергорија</a:t>
            </a:r>
            <a:r>
              <a:rPr lang="sr-Latn-CS" sz="2400" b="1" smtClean="0"/>
              <a:t> </a:t>
            </a:r>
            <a:r>
              <a:rPr lang="en-US" sz="2400" b="1" smtClean="0"/>
              <a:t>су</a:t>
            </a:r>
            <a:r>
              <a:rPr lang="sr-Latn-CS" sz="2400" b="1" smtClean="0"/>
              <a:t> </a:t>
            </a:r>
            <a:r>
              <a:rPr lang="en-US" sz="2400" b="1" smtClean="0"/>
              <a:t>деца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то</a:t>
            </a:r>
            <a:r>
              <a:rPr lang="sr-Latn-CS" sz="2400" b="1" smtClean="0"/>
              <a:t> </a:t>
            </a:r>
            <a:r>
              <a:rPr lang="en-US" sz="2400" b="1" smtClean="0"/>
              <a:t>нарочито</a:t>
            </a:r>
            <a:r>
              <a:rPr lang="sr-Latn-CS" sz="2400" b="1" smtClean="0"/>
              <a:t> </a:t>
            </a:r>
            <a:r>
              <a:rPr lang="en-US" sz="2400" b="1" smtClean="0"/>
              <a:t>деца</a:t>
            </a:r>
            <a:r>
              <a:rPr lang="sr-Latn-CS" sz="2400" b="1" smtClean="0"/>
              <a:t> </a:t>
            </a:r>
            <a:r>
              <a:rPr lang="en-US" sz="2400" b="1" smtClean="0"/>
              <a:t>до</a:t>
            </a:r>
            <a:r>
              <a:rPr lang="sr-Latn-CS" sz="2400" b="1" smtClean="0"/>
              <a:t> 3 </a:t>
            </a:r>
            <a:r>
              <a:rPr lang="en-US" sz="2400" b="1" smtClean="0"/>
              <a:t>год</a:t>
            </a:r>
            <a:r>
              <a:rPr lang="sr-Latn-CS" sz="2400" b="1" smtClean="0"/>
              <a:t>. (</a:t>
            </a:r>
            <a:r>
              <a:rPr lang="en-US" sz="2400" b="1" smtClean="0"/>
              <a:t>код</a:t>
            </a:r>
            <a:r>
              <a:rPr lang="sr-Latn-CS" sz="2400" b="1" smtClean="0"/>
              <a:t> </a:t>
            </a:r>
            <a:r>
              <a:rPr lang="en-US" sz="2400" b="1" smtClean="0"/>
              <a:t>њих</a:t>
            </a:r>
            <a:r>
              <a:rPr lang="sr-Latn-CS" sz="2400" b="1" smtClean="0"/>
              <a:t> </a:t>
            </a:r>
            <a:r>
              <a:rPr lang="en-US" sz="2400" b="1" smtClean="0"/>
              <a:t>још</a:t>
            </a:r>
            <a:r>
              <a:rPr lang="sr-Latn-CS" sz="2400" b="1" smtClean="0"/>
              <a:t> </a:t>
            </a:r>
            <a:r>
              <a:rPr lang="en-US" sz="2400" b="1" smtClean="0"/>
              <a:t>увек</a:t>
            </a:r>
            <a:r>
              <a:rPr lang="sr-Latn-CS" sz="2400" b="1" smtClean="0"/>
              <a:t> </a:t>
            </a:r>
            <a:r>
              <a:rPr lang="en-US" sz="2400" b="1" smtClean="0"/>
              <a:t>није</a:t>
            </a:r>
            <a:r>
              <a:rPr lang="sr-Latn-CS" sz="2400" b="1" smtClean="0"/>
              <a:t> </a:t>
            </a:r>
            <a:r>
              <a:rPr lang="en-US" sz="2400" b="1" smtClean="0"/>
              <a:t>развијен</a:t>
            </a:r>
            <a:r>
              <a:rPr lang="sr-Latn-CS" sz="2400" b="1" smtClean="0"/>
              <a:t> </a:t>
            </a:r>
            <a:r>
              <a:rPr lang="en-US" sz="2400" b="1" smtClean="0"/>
              <a:t>систем</a:t>
            </a:r>
            <a:r>
              <a:rPr lang="sr-Latn-CS" sz="2400" b="1" smtClean="0"/>
              <a:t> </a:t>
            </a:r>
            <a:r>
              <a:rPr lang="en-US" sz="2400" b="1" smtClean="0"/>
              <a:t>за</a:t>
            </a:r>
            <a:r>
              <a:rPr lang="sr-Latn-CS" sz="2400" b="1" smtClean="0"/>
              <a:t> </a:t>
            </a:r>
            <a:r>
              <a:rPr lang="en-US" sz="2400" b="1" smtClean="0"/>
              <a:t>детоксикацију</a:t>
            </a:r>
            <a:r>
              <a:rPr lang="sr-Latn-CS" sz="2400" b="1" smtClean="0"/>
              <a:t> </a:t>
            </a:r>
            <a:r>
              <a:rPr lang="en-US" sz="2400" b="1" smtClean="0"/>
              <a:t>страних</a:t>
            </a:r>
            <a:r>
              <a:rPr lang="sr-Latn-CS" sz="2400" b="1" smtClean="0"/>
              <a:t> </a:t>
            </a:r>
            <a:r>
              <a:rPr lang="en-US" sz="2400" b="1" smtClean="0"/>
              <a:t>супстанција</a:t>
            </a:r>
            <a:r>
              <a:rPr lang="sr-Latn-CS" sz="2400" b="1" smtClean="0"/>
              <a:t>). </a:t>
            </a:r>
          </a:p>
          <a:p>
            <a:pPr>
              <a:lnSpc>
                <a:spcPct val="80000"/>
              </a:lnSpc>
            </a:pPr>
            <a:r>
              <a:rPr lang="en-US" sz="2400" b="1" smtClean="0"/>
              <a:t>Нашим</a:t>
            </a:r>
            <a:r>
              <a:rPr lang="sr-Latn-CS" sz="2400" b="1" smtClean="0"/>
              <a:t> </a:t>
            </a:r>
            <a:r>
              <a:rPr lang="en-US" sz="2400" b="1" smtClean="0"/>
              <a:t>прописима</a:t>
            </a:r>
            <a:r>
              <a:rPr lang="sr-Latn-CS" sz="2400" b="1" smtClean="0"/>
              <a:t> </a:t>
            </a:r>
            <a:r>
              <a:rPr lang="en-US" sz="2400" b="1" smtClean="0">
                <a:solidFill>
                  <a:schemeClr val="hlink"/>
                </a:solidFill>
              </a:rPr>
              <a:t>забрањена</a:t>
            </a:r>
            <a:r>
              <a:rPr lang="sr-Latn-CS" sz="2400" b="1" smtClean="0">
                <a:solidFill>
                  <a:schemeClr val="hlink"/>
                </a:solidFill>
              </a:rPr>
              <a:t> </a:t>
            </a:r>
            <a:r>
              <a:rPr lang="en-US" sz="2400" b="1" smtClean="0">
                <a:solidFill>
                  <a:schemeClr val="hlink"/>
                </a:solidFill>
              </a:rPr>
              <a:t>је</a:t>
            </a:r>
            <a:r>
              <a:rPr lang="sr-Latn-CS" sz="2400" b="1" smtClean="0">
                <a:solidFill>
                  <a:schemeClr val="hlink"/>
                </a:solidFill>
              </a:rPr>
              <a:t> </a:t>
            </a:r>
            <a:r>
              <a:rPr lang="en-US" sz="2400" b="1" smtClean="0">
                <a:solidFill>
                  <a:schemeClr val="hlink"/>
                </a:solidFill>
              </a:rPr>
              <a:t>употреба</a:t>
            </a:r>
            <a:r>
              <a:rPr lang="sr-Latn-CS" sz="2400" b="1" smtClean="0"/>
              <a:t> </a:t>
            </a:r>
            <a:r>
              <a:rPr lang="en-US" sz="2400" b="1" smtClean="0"/>
              <a:t>вештачких</a:t>
            </a:r>
            <a:r>
              <a:rPr lang="sr-Latn-CS" sz="2400" b="1" smtClean="0"/>
              <a:t> </a:t>
            </a:r>
            <a:r>
              <a:rPr lang="en-US" sz="2400" b="1" smtClean="0"/>
              <a:t>боја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козервисање</a:t>
            </a:r>
            <a:r>
              <a:rPr lang="sr-Latn-CS" sz="2400" b="1" smtClean="0"/>
              <a:t> </a:t>
            </a:r>
            <a:r>
              <a:rPr lang="en-US" sz="2400" b="1" smtClean="0"/>
              <a:t>намирница</a:t>
            </a:r>
            <a:r>
              <a:rPr lang="sr-Latn-CS" sz="2400" b="1" smtClean="0"/>
              <a:t> </a:t>
            </a:r>
            <a:r>
              <a:rPr lang="en-US" sz="2400" b="1" smtClean="0"/>
              <a:t>хемијским</a:t>
            </a:r>
            <a:r>
              <a:rPr lang="sr-Latn-CS" sz="2400" b="1" smtClean="0"/>
              <a:t> </a:t>
            </a:r>
            <a:r>
              <a:rPr lang="en-US" sz="2400" b="1" smtClean="0"/>
              <a:t>суптанцијама</a:t>
            </a:r>
            <a:r>
              <a:rPr lang="sr-Latn-CS" sz="2400" b="1" smtClean="0"/>
              <a:t> </a:t>
            </a:r>
            <a:r>
              <a:rPr lang="en-US" sz="2400" b="1" smtClean="0"/>
              <a:t>намирница</a:t>
            </a:r>
            <a:r>
              <a:rPr lang="sr-Latn-CS" sz="2400" b="1" smtClean="0"/>
              <a:t> </a:t>
            </a:r>
            <a:r>
              <a:rPr lang="en-US" sz="2400" b="1" smtClean="0"/>
              <a:t>намењених</a:t>
            </a:r>
            <a:r>
              <a:rPr lang="sr-Latn-CS" sz="2400" b="1" smtClean="0"/>
              <a:t> </a:t>
            </a:r>
            <a:r>
              <a:rPr lang="en-US" sz="2400" b="1" smtClean="0">
                <a:solidFill>
                  <a:schemeClr val="hlink"/>
                </a:solidFill>
              </a:rPr>
              <a:t>деци</a:t>
            </a:r>
            <a:r>
              <a:rPr lang="sr-Latn-CS" sz="2400" b="1" smtClean="0">
                <a:solidFill>
                  <a:schemeClr val="hlink"/>
                </a:solidFill>
              </a:rPr>
              <a:t> </a:t>
            </a:r>
            <a:r>
              <a:rPr lang="en-US" sz="2400" b="1" smtClean="0">
                <a:solidFill>
                  <a:schemeClr val="hlink"/>
                </a:solidFill>
              </a:rPr>
              <a:t>до</a:t>
            </a:r>
            <a:r>
              <a:rPr lang="sr-Latn-CS" sz="2400" b="1" smtClean="0">
                <a:solidFill>
                  <a:schemeClr val="hlink"/>
                </a:solidFill>
              </a:rPr>
              <a:t> 3 </a:t>
            </a:r>
            <a:r>
              <a:rPr lang="en-US" sz="2400" b="1" smtClean="0">
                <a:solidFill>
                  <a:schemeClr val="hlink"/>
                </a:solidFill>
              </a:rPr>
              <a:t>год</a:t>
            </a:r>
            <a:r>
              <a:rPr lang="sr-Latn-CS" sz="2400" b="1" smtClean="0"/>
              <a:t>. </a:t>
            </a:r>
            <a:r>
              <a:rPr lang="en-US" sz="2400" b="1" smtClean="0"/>
              <a:t>старости</a:t>
            </a:r>
            <a:r>
              <a:rPr lang="sr-Latn-CS" sz="2400" b="1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400" b="1" smtClean="0"/>
              <a:t>На</a:t>
            </a:r>
            <a:r>
              <a:rPr lang="sr-Latn-CS" sz="2400" b="1" smtClean="0"/>
              <a:t> </a:t>
            </a:r>
            <a:r>
              <a:rPr lang="en-US" sz="2400" b="1" smtClean="0"/>
              <a:t>свим</a:t>
            </a:r>
            <a:r>
              <a:rPr lang="sr-Latn-CS" sz="2400" b="1" smtClean="0"/>
              <a:t> </a:t>
            </a:r>
            <a:r>
              <a:rPr lang="en-US" sz="2400" b="1" smtClean="0"/>
              <a:t>производима</a:t>
            </a:r>
            <a:r>
              <a:rPr lang="sr-Latn-CS" sz="2400" b="1" smtClean="0"/>
              <a:t> </a:t>
            </a:r>
            <a:r>
              <a:rPr lang="en-US" sz="2400" b="1" smtClean="0"/>
              <a:t>неопходно</a:t>
            </a:r>
            <a:r>
              <a:rPr lang="sr-Latn-CS" sz="2400" b="1" smtClean="0"/>
              <a:t> </a:t>
            </a:r>
            <a:r>
              <a:rPr lang="en-US" sz="2400" b="1" smtClean="0"/>
              <a:t>је</a:t>
            </a:r>
            <a:r>
              <a:rPr lang="sr-Latn-CS" sz="2400" b="1" smtClean="0"/>
              <a:t> </a:t>
            </a:r>
            <a:r>
              <a:rPr lang="en-US" sz="2400" b="1" smtClean="0"/>
              <a:t>јасно</a:t>
            </a:r>
            <a:r>
              <a:rPr lang="sr-Latn-CS" sz="2400" b="1" smtClean="0"/>
              <a:t> </a:t>
            </a:r>
            <a:r>
              <a:rPr lang="en-US" sz="2400" b="1" smtClean="0"/>
              <a:t>назначити</a:t>
            </a:r>
            <a:r>
              <a:rPr lang="sr-Latn-CS" sz="2400" b="1" smtClean="0"/>
              <a:t> </a:t>
            </a:r>
            <a:r>
              <a:rPr lang="en-US" sz="2400" b="1" smtClean="0"/>
              <a:t>о</a:t>
            </a:r>
            <a:r>
              <a:rPr lang="sr-Latn-CS" sz="2400" b="1" smtClean="0"/>
              <a:t> </a:t>
            </a:r>
            <a:r>
              <a:rPr lang="en-US" sz="2400" b="1" smtClean="0"/>
              <a:t>којој</a:t>
            </a:r>
            <a:r>
              <a:rPr lang="sr-Latn-CS" sz="2400" b="1" smtClean="0"/>
              <a:t> </a:t>
            </a:r>
            <a:r>
              <a:rPr lang="en-US" sz="2400" b="1" smtClean="0"/>
              <a:t>врсти</a:t>
            </a:r>
            <a:r>
              <a:rPr lang="sr-Latn-CS" sz="2400" b="1" smtClean="0"/>
              <a:t> 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количини</a:t>
            </a:r>
            <a:r>
              <a:rPr lang="sr-Latn-CS" sz="2400" b="1" smtClean="0"/>
              <a:t> </a:t>
            </a:r>
            <a:r>
              <a:rPr lang="en-US" sz="2400" b="1" smtClean="0"/>
              <a:t>адитива</a:t>
            </a:r>
            <a:r>
              <a:rPr lang="sr-Latn-CS" sz="2400" b="1" smtClean="0"/>
              <a:t> </a:t>
            </a:r>
            <a:r>
              <a:rPr lang="en-US" sz="2400" b="1" smtClean="0"/>
              <a:t>се</a:t>
            </a:r>
            <a:r>
              <a:rPr lang="sr-Latn-CS" sz="2400" b="1" smtClean="0"/>
              <a:t> </a:t>
            </a:r>
            <a:r>
              <a:rPr lang="en-US" sz="2400" b="1" smtClean="0"/>
              <a:t>ради</a:t>
            </a:r>
            <a:r>
              <a:rPr lang="sr-Latn-CS" sz="2400" b="1" smtClean="0"/>
              <a:t>,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упозорење</a:t>
            </a:r>
            <a:r>
              <a:rPr lang="sr-Latn-CS" sz="2400" b="1" smtClean="0"/>
              <a:t> </a:t>
            </a:r>
            <a:r>
              <a:rPr lang="en-US" sz="2400" b="1" smtClean="0"/>
              <a:t>да</a:t>
            </a:r>
            <a:r>
              <a:rPr lang="sr-Latn-CS" sz="2400" b="1" smtClean="0"/>
              <a:t> </a:t>
            </a:r>
            <a:r>
              <a:rPr lang="en-US" sz="2400" b="1" smtClean="0"/>
              <a:t>такве</a:t>
            </a:r>
            <a:r>
              <a:rPr lang="sr-Latn-CS" sz="2400" b="1" smtClean="0"/>
              <a:t> </a:t>
            </a:r>
            <a:r>
              <a:rPr lang="en-US" sz="2400" b="1" smtClean="0"/>
              <a:t>производе</a:t>
            </a:r>
            <a:r>
              <a:rPr lang="sr-Latn-CS" sz="2400" b="1" smtClean="0"/>
              <a:t> </a:t>
            </a:r>
            <a:r>
              <a:rPr lang="en-US" sz="2400" b="1" smtClean="0"/>
              <a:t>не</a:t>
            </a:r>
            <a:r>
              <a:rPr lang="sr-Latn-CS" sz="2400" b="1" smtClean="0"/>
              <a:t> </a:t>
            </a:r>
            <a:r>
              <a:rPr lang="en-US" sz="2400" b="1" smtClean="0"/>
              <a:t>користе</a:t>
            </a:r>
            <a:r>
              <a:rPr lang="sr-Latn-CS" sz="2400" b="1" smtClean="0"/>
              <a:t> </a:t>
            </a:r>
            <a:r>
              <a:rPr lang="en-US" sz="2400" b="1" smtClean="0"/>
              <a:t>деца</a:t>
            </a:r>
            <a:r>
              <a:rPr lang="sr-Latn-CS" sz="2400" b="1" smtClean="0"/>
              <a:t> </a:t>
            </a:r>
            <a:r>
              <a:rPr lang="en-US" sz="2400" b="1" smtClean="0"/>
              <a:t>одређене</a:t>
            </a:r>
            <a:r>
              <a:rPr lang="sr-Latn-CS" sz="2400" b="1" smtClean="0"/>
              <a:t> </a:t>
            </a:r>
            <a:r>
              <a:rPr lang="en-US" sz="2400" b="1" smtClean="0"/>
              <a:t>доби</a:t>
            </a:r>
            <a:r>
              <a:rPr lang="sr-Latn-CS" sz="2400" b="1" smtClean="0"/>
              <a:t> </a:t>
            </a:r>
            <a:r>
              <a:rPr lang="en-US" sz="2400" b="1" smtClean="0"/>
              <a:t>као</a:t>
            </a:r>
            <a:r>
              <a:rPr lang="sr-Latn-CS" sz="2400" b="1" smtClean="0"/>
              <a:t> </a:t>
            </a:r>
            <a:r>
              <a:rPr lang="en-US" sz="2400" b="1" smtClean="0"/>
              <a:t>и</a:t>
            </a:r>
            <a:r>
              <a:rPr lang="sr-Latn-CS" sz="2400" b="1" smtClean="0"/>
              <a:t> </a:t>
            </a:r>
            <a:r>
              <a:rPr lang="en-US" sz="2400" b="1" smtClean="0"/>
              <a:t>особе</a:t>
            </a:r>
            <a:r>
              <a:rPr lang="sr-Latn-CS" sz="2400" b="1" smtClean="0"/>
              <a:t> </a:t>
            </a:r>
            <a:r>
              <a:rPr lang="en-US" sz="2400" b="1" smtClean="0"/>
              <a:t>које</a:t>
            </a:r>
            <a:r>
              <a:rPr lang="sr-Latn-CS" sz="2400" b="1" smtClean="0"/>
              <a:t> </a:t>
            </a:r>
            <a:r>
              <a:rPr lang="en-US" sz="2400" b="1" smtClean="0"/>
              <a:t>су</a:t>
            </a:r>
            <a:r>
              <a:rPr lang="sr-Latn-CS" sz="2400" b="1" smtClean="0"/>
              <a:t> </a:t>
            </a:r>
            <a:r>
              <a:rPr lang="en-US" sz="2400" b="1" smtClean="0"/>
              <a:t>преосетљиве</a:t>
            </a:r>
            <a:r>
              <a:rPr lang="sr-Latn-CS" sz="2400" b="1" smtClean="0"/>
              <a:t> </a:t>
            </a:r>
            <a:r>
              <a:rPr lang="en-US" sz="2400" b="1" smtClean="0"/>
              <a:t>на</a:t>
            </a:r>
            <a:r>
              <a:rPr lang="sr-Latn-CS" sz="2400" b="1" smtClean="0"/>
              <a:t> </a:t>
            </a:r>
            <a:r>
              <a:rPr lang="en-US" sz="2400" b="1" smtClean="0"/>
              <a:t>дате</a:t>
            </a:r>
            <a:r>
              <a:rPr lang="sr-Latn-CS" sz="2400" b="1" smtClean="0"/>
              <a:t> </a:t>
            </a:r>
            <a:r>
              <a:rPr lang="en-US" sz="2400" b="1" smtClean="0"/>
              <a:t>супстанције</a:t>
            </a:r>
            <a:r>
              <a:rPr lang="sr-Latn-CS" sz="2400" b="1" smtClean="0"/>
              <a:t>.</a:t>
            </a:r>
            <a:endParaRPr lang="sr-Cyrl-CS" sz="2400" b="1" smtClean="0"/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2384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96975"/>
            <a:ext cx="8229600" cy="4525963"/>
          </a:xfrm>
        </p:spPr>
        <p:txBody>
          <a:bodyPr>
            <a:normAutofit/>
          </a:bodyPr>
          <a:lstStyle/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Ради регулисања примене  адитива и информисања потрошача  адитиви се озна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CA" sz="2400" b="1" smtClean="0">
                <a:latin typeface="Arial" charset="0"/>
              </a:rPr>
              <a:t>авају  троцифреним  бројем  и словом Е (префикс Е за Европску унију)</a:t>
            </a:r>
          </a:p>
          <a:p>
            <a:pPr marL="273050" indent="-273050">
              <a:lnSpc>
                <a:spcPct val="90000"/>
              </a:lnSpc>
              <a:buFont typeface="Arial" charset="0"/>
              <a:buNone/>
            </a:pPr>
            <a:r>
              <a:rPr lang="en-CA" sz="2400" b="1" smtClean="0">
                <a:latin typeface="Arial" charset="0"/>
              </a:rPr>
              <a:t>–Е100–Е199 (боје)</a:t>
            </a:r>
          </a:p>
          <a:p>
            <a:pPr marL="273050" indent="-273050">
              <a:lnSpc>
                <a:spcPct val="90000"/>
              </a:lnSpc>
              <a:buFont typeface="Arial" charset="0"/>
              <a:buNone/>
            </a:pPr>
            <a:r>
              <a:rPr lang="en-CA" sz="2400" b="1" smtClean="0">
                <a:latin typeface="Arial" charset="0"/>
              </a:rPr>
              <a:t>–Е200–Е299 (конзерванси)</a:t>
            </a:r>
          </a:p>
          <a:p>
            <a:pPr marL="273050" indent="-273050">
              <a:lnSpc>
                <a:spcPct val="90000"/>
              </a:lnSpc>
              <a:buFont typeface="Arial" charset="0"/>
              <a:buNone/>
            </a:pPr>
            <a:r>
              <a:rPr lang="en-CA" sz="2400" b="1" smtClean="0">
                <a:latin typeface="Arial" charset="0"/>
              </a:rPr>
              <a:t>–Е300–Е399 (антиоксиданси, регулатори киселости)</a:t>
            </a:r>
          </a:p>
          <a:p>
            <a:pPr marL="273050" indent="-273050">
              <a:lnSpc>
                <a:spcPct val="90000"/>
              </a:lnSpc>
              <a:buFont typeface="Arial" charset="0"/>
              <a:buNone/>
            </a:pPr>
            <a:r>
              <a:rPr lang="en-CA" sz="2400" b="1" smtClean="0">
                <a:latin typeface="Arial" charset="0"/>
              </a:rPr>
              <a:t>–Е400–Е499 (стабилизатори, емулгатори)</a:t>
            </a:r>
          </a:p>
          <a:p>
            <a:pPr marL="273050" indent="-273050">
              <a:lnSpc>
                <a:spcPct val="90000"/>
              </a:lnSpc>
            </a:pPr>
            <a:endParaRPr lang="en-CA" sz="2400" b="1" smtClean="0">
              <a:latin typeface="Arial" charset="0"/>
            </a:endParaRPr>
          </a:p>
        </p:txBody>
      </p:sp>
      <p:sp>
        <p:nvSpPr>
          <p:cNvPr id="11266" name="Title 1"/>
          <p:cNvSpPr>
            <a:spLocks/>
          </p:cNvSpPr>
          <p:nvPr/>
        </p:nvSpPr>
        <p:spPr bwMode="auto">
          <a:xfrm>
            <a:off x="468313" y="333375"/>
            <a:ext cx="82296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/>
            <a:r>
              <a:rPr lang="en-CA" sz="3200" b="1">
                <a:latin typeface="Arial" charset="0"/>
              </a:rPr>
              <a:t>Адитиви</a:t>
            </a:r>
          </a:p>
        </p:txBody>
      </p:sp>
    </p:spTree>
  </p:cSld>
  <p:clrMapOvr>
    <a:masterClrMapping/>
  </p:clrMapOvr>
  <p:transition advTm="133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1814513" y="-531813"/>
            <a:ext cx="8229600" cy="1143001"/>
          </a:xfrm>
        </p:spPr>
        <p:txBody>
          <a:bodyPr lIns="0" rIns="0" bIns="0" anchor="b"/>
          <a:lstStyle/>
          <a:p>
            <a:pPr algn="l"/>
            <a:r>
              <a:rPr lang="vi-VN" sz="3200" b="1" smtClean="0">
                <a:latin typeface="Arial" charset="0"/>
              </a:rPr>
              <a:t>Заслађивачи</a:t>
            </a:r>
            <a:endParaRPr lang="en-CA" sz="3200" b="1" smtClean="0">
              <a:latin typeface="Arial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468313" y="1412875"/>
            <a:ext cx="8229600" cy="4525963"/>
          </a:xfrm>
        </p:spPr>
        <p:txBody>
          <a:bodyPr>
            <a:normAutofit lnSpcReduction="10000"/>
          </a:bodyPr>
          <a:lstStyle/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Често се користе јер имају мање калорија и мање су штетни за зубе. </a:t>
            </a:r>
            <a:endParaRPr lang="sr-Latn-CS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Има их у соковима, јогурту, жвака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им гумама,</a:t>
            </a:r>
            <a:r>
              <a:rPr lang="sr-Cyrl-CS" sz="2400" b="1" smtClean="0">
                <a:latin typeface="Arial" charset="0"/>
              </a:rPr>
              <a:t> </a:t>
            </a:r>
            <a:r>
              <a:rPr lang="en-CA" sz="2400" b="1" smtClean="0">
                <a:latin typeface="Arial" charset="0"/>
              </a:rPr>
              <a:t>слатки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CA" sz="2400" b="1" smtClean="0">
                <a:latin typeface="Arial" charset="0"/>
              </a:rPr>
              <a:t>има,</a:t>
            </a:r>
            <a:r>
              <a:rPr lang="sr-Cyrl-CS" sz="2400" b="1" smtClean="0">
                <a:latin typeface="Arial" charset="0"/>
              </a:rPr>
              <a:t> ш</a:t>
            </a:r>
            <a:r>
              <a:rPr lang="en-CA" sz="2400" b="1" smtClean="0">
                <a:latin typeface="Arial" charset="0"/>
              </a:rPr>
              <a:t>уме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им ве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CA" sz="2400" b="1" smtClean="0">
                <a:latin typeface="Arial" charset="0"/>
              </a:rPr>
              <a:t>та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CA" sz="2400" b="1" smtClean="0">
                <a:latin typeface="Arial" charset="0"/>
              </a:rPr>
              <a:t>ким витаминима... </a:t>
            </a:r>
          </a:p>
          <a:p>
            <a:pPr marL="273050" indent="-273050">
              <a:lnSpc>
                <a:spcPct val="90000"/>
              </a:lnSpc>
            </a:pPr>
            <a:r>
              <a:rPr lang="vi-VN" sz="2400" b="1" smtClean="0"/>
              <a:t>Јаки </a:t>
            </a:r>
            <a:r>
              <a:rPr lang="en-US" sz="2400" b="1" smtClean="0">
                <a:latin typeface="Arial" charset="0"/>
              </a:rPr>
              <a:t> ве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US" sz="2400" b="1" smtClean="0">
                <a:latin typeface="Arial" charset="0"/>
              </a:rPr>
              <a:t>та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ки </a:t>
            </a:r>
            <a:r>
              <a:rPr lang="vi-VN" sz="2400" b="1" smtClean="0"/>
              <a:t>заслађивачи су:</a:t>
            </a:r>
            <a:r>
              <a:rPr lang="sr-Cyrl-CS" sz="2400" b="1" smtClean="0">
                <a:latin typeface="Arial" charset="0"/>
              </a:rPr>
              <a:t>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цикламати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(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Е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952),</a:t>
            </a:r>
            <a:r>
              <a:rPr lang="vi-VN" sz="2400" b="1" smtClean="0">
                <a:solidFill>
                  <a:schemeClr val="hlink"/>
                </a:solidFill>
              </a:rPr>
              <a:t> аспартам (Е951) и сахарин (Е954)</a:t>
            </a:r>
            <a:r>
              <a:rPr lang="vi-VN" sz="2400" b="1" smtClean="0"/>
              <a:t> који су и до 200 пута слађи од ше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vi-VN" sz="2400" b="1" smtClean="0"/>
              <a:t>ера, па се користе у малим количинама.</a:t>
            </a:r>
            <a:endParaRPr lang="sr-Cyrl-CS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Цикламати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аспартам</a:t>
            </a:r>
            <a:r>
              <a:rPr lang="en-US" sz="2400" b="1" smtClean="0">
                <a:latin typeface="Arial" charset="0"/>
              </a:rPr>
              <a:t> су </a:t>
            </a:r>
            <a:r>
              <a:rPr lang="en-US" sz="2400" b="1" smtClean="0">
                <a:solidFill>
                  <a:schemeClr val="hlink"/>
                </a:solidFill>
                <a:latin typeface="Arial" charset="0"/>
              </a:rPr>
              <a:t>канцерогени</a:t>
            </a:r>
            <a:r>
              <a:rPr lang="en-US" sz="2400" b="1" smtClean="0">
                <a:latin typeface="Arial" charset="0"/>
              </a:rPr>
              <a:t>.</a:t>
            </a:r>
            <a:endParaRPr lang="vi-VN" sz="2400" b="1" smtClean="0"/>
          </a:p>
          <a:p>
            <a:pPr marL="273050" indent="-273050">
              <a:lnSpc>
                <a:spcPct val="90000"/>
              </a:lnSpc>
            </a:pPr>
            <a:r>
              <a:rPr lang="vi-VN" sz="2400" b="1" smtClean="0"/>
              <a:t>Слабији заслађивач је </a:t>
            </a:r>
            <a:r>
              <a:rPr lang="vi-VN" sz="2400" b="1" smtClean="0">
                <a:solidFill>
                  <a:schemeClr val="hlink"/>
                </a:solidFill>
              </a:rPr>
              <a:t>сорбитол</a:t>
            </a:r>
            <a:r>
              <a:rPr lang="vi-VN" sz="2400" b="1" smtClean="0"/>
              <a:t> (Е420)-природни је ше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vi-VN" sz="2400" b="1" smtClean="0"/>
              <a:t>ер, користи се у количинама као и обичан ше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vi-VN" sz="2400" b="1" smtClean="0"/>
              <a:t>ер, служи за исхрану дијабетичара јер не захтева инсулин</a:t>
            </a:r>
            <a:endParaRPr lang="en-CA" sz="2400" b="1" smtClean="0">
              <a:latin typeface="Arial" charset="0"/>
            </a:endParaRPr>
          </a:p>
        </p:txBody>
      </p:sp>
    </p:spTree>
  </p:cSld>
  <p:clrMapOvr>
    <a:masterClrMapping/>
  </p:clrMapOvr>
  <p:transition advTm="3116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374650" y="-242888"/>
            <a:ext cx="8229600" cy="1143001"/>
          </a:xfrm>
        </p:spPr>
        <p:txBody>
          <a:bodyPr lIns="0" rIns="0" bIns="0" anchor="b"/>
          <a:lstStyle/>
          <a:p>
            <a:pPr algn="l"/>
            <a:r>
              <a:rPr lang="en-CA" sz="3200" b="1" smtClean="0"/>
              <a:t>Антиоксиданти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323850" y="1773238"/>
            <a:ext cx="8374063" cy="4525962"/>
          </a:xfrm>
        </p:spPr>
        <p:txBody>
          <a:bodyPr>
            <a:normAutofit/>
          </a:bodyPr>
          <a:lstStyle/>
          <a:p>
            <a:pPr marL="273050" indent="-273050"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Додају се х</a:t>
            </a:r>
            <a:r>
              <a:rPr lang="fi-FI" sz="2400" b="1" smtClean="0">
                <a:latin typeface="Arial" charset="0"/>
              </a:rPr>
              <a:t>рани која садржи масти или уља</a:t>
            </a:r>
            <a:r>
              <a:rPr lang="sr-Latn-CS" sz="2400" b="1" smtClean="0">
                <a:latin typeface="Arial" charset="0"/>
              </a:rPr>
              <a:t>.</a:t>
            </a:r>
          </a:p>
          <a:p>
            <a:pPr marL="273050" indent="-273050"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Спречавају ужегну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е масти (оксидацију двоструких веза незаси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ених масних киселина).</a:t>
            </a:r>
            <a:endParaRPr lang="sr-Latn-CS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  <a:buFont typeface="Arial" charset="0"/>
              <a:buNone/>
            </a:pPr>
            <a:endParaRPr lang="en-CA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Природни антиоксиданси су: 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витамин </a:t>
            </a:r>
            <a:r>
              <a:rPr lang="sr-Latn-CS" sz="2400" b="1" smtClean="0">
                <a:solidFill>
                  <a:schemeClr val="hlink"/>
                </a:solidFill>
                <a:latin typeface="Arial" charset="0"/>
              </a:rPr>
              <a:t>С</a:t>
            </a:r>
            <a:r>
              <a:rPr lang="en-CA" sz="2400" b="1" smtClean="0">
                <a:latin typeface="Arial" charset="0"/>
              </a:rPr>
              <a:t>, 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полифеноли и токоферол</a:t>
            </a:r>
            <a:r>
              <a:rPr lang="en-CA" sz="2400" b="1" smtClean="0">
                <a:latin typeface="Arial" charset="0"/>
              </a:rPr>
              <a:t> (витамин Е). Витамин </a:t>
            </a:r>
            <a:r>
              <a:rPr lang="sr-Latn-CS" sz="2400" b="1" smtClean="0">
                <a:latin typeface="Arial" charset="0"/>
              </a:rPr>
              <a:t>С</a:t>
            </a:r>
            <a:r>
              <a:rPr lang="en-CA" sz="2400" b="1" smtClean="0">
                <a:latin typeface="Arial" charset="0"/>
              </a:rPr>
              <a:t>, аскорбинска киселина (Е300) је један од најчеших антиоксиданаса.</a:t>
            </a:r>
          </a:p>
        </p:txBody>
      </p:sp>
    </p:spTree>
  </p:cSld>
  <p:clrMapOvr>
    <a:masterClrMapping/>
  </p:clrMapOvr>
  <p:transition advTm="17372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611188" y="-603250"/>
            <a:ext cx="8229600" cy="1143000"/>
          </a:xfrm>
        </p:spPr>
        <p:txBody>
          <a:bodyPr lIns="0" rIns="0" bIns="0" anchor="b"/>
          <a:lstStyle/>
          <a:p>
            <a:pPr algn="l"/>
            <a:r>
              <a:rPr lang="en-CA" sz="3200" b="1" smtClean="0">
                <a:latin typeface="Arial" charset="0"/>
              </a:rPr>
              <a:t>Конзерванси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457200" y="620713"/>
            <a:ext cx="8229600" cy="4525962"/>
          </a:xfrm>
        </p:spPr>
        <p:txBody>
          <a:bodyPr/>
          <a:lstStyle/>
          <a:p>
            <a:pPr marL="273050" indent="-273050"/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Сумпор-диоксид (</a:t>
            </a:r>
            <a:r>
              <a:rPr lang="en-CA" sz="2400" b="1" smtClean="0">
                <a:latin typeface="Arial" charset="0"/>
              </a:rPr>
              <a:t>Е220)</a:t>
            </a:r>
          </a:p>
          <a:p>
            <a:pPr marL="273050" indent="-273050"/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Ше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ћ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ер, со и си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рћ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е</a:t>
            </a:r>
            <a:r>
              <a:rPr lang="en-CA" sz="2400" b="1" smtClean="0">
                <a:latin typeface="Arial" charset="0"/>
              </a:rPr>
              <a:t>.</a:t>
            </a:r>
          </a:p>
          <a:p>
            <a:pPr marL="273050" indent="-273050"/>
            <a:r>
              <a:rPr lang="en-CA" sz="2400" b="1" smtClean="0">
                <a:latin typeface="Arial" charset="0"/>
              </a:rPr>
              <a:t>•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Нитрати и нитрити</a:t>
            </a:r>
            <a:r>
              <a:rPr lang="en-CA" sz="2400" b="1" smtClean="0">
                <a:latin typeface="Arial" charset="0"/>
              </a:rPr>
              <a:t> (Е249 до Е252). Користе се за очување боје меса (саламурење меса) и за контролисање кварења хране бактеријама.Поседују канцерогене и мутагене особине јер стварају слободне радикале..</a:t>
            </a:r>
          </a:p>
          <a:p>
            <a:pPr marL="273050" indent="-273050"/>
            <a:r>
              <a:rPr lang="en-CA" sz="2400" b="1" smtClean="0">
                <a:latin typeface="Arial" charset="0"/>
              </a:rPr>
              <a:t> Према важе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им прописима нитрити се могу додавати у облику:</a:t>
            </a:r>
          </a:p>
          <a:p>
            <a:pPr marL="273050" indent="-273050"/>
            <a:r>
              <a:rPr lang="en-CA" sz="2400" b="1" smtClean="0">
                <a:latin typeface="Arial" charset="0"/>
              </a:rPr>
              <a:t> калијум-нитрита (КНО2, Е 249) и натријум-нитрита (НаНО2, Е 250) или</a:t>
            </a:r>
          </a:p>
          <a:p>
            <a:pPr marL="273050" indent="-273050"/>
            <a:r>
              <a:rPr lang="en-CA" sz="2400" b="1" smtClean="0">
                <a:latin typeface="Arial" charset="0"/>
              </a:rPr>
              <a:t> нитрати као калијум-нитрат (КNО3, Е 252) односно натријум-нитрат (NaNO3, Е 251) у количинама од 50 mg/kg до 250 mg/kg зависно од врсте производа. </a:t>
            </a:r>
          </a:p>
        </p:txBody>
      </p:sp>
    </p:spTree>
  </p:cSld>
  <p:clrMapOvr>
    <a:masterClrMapping/>
  </p:clrMapOvr>
  <p:transition advTm="1407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323850" y="620713"/>
            <a:ext cx="8374063" cy="5916612"/>
          </a:xfrm>
        </p:spPr>
        <p:txBody>
          <a:bodyPr/>
          <a:lstStyle/>
          <a:p>
            <a:pPr marL="273050" indent="-273050">
              <a:lnSpc>
                <a:spcPct val="90000"/>
              </a:lnSpc>
              <a:buFontTx/>
              <a:buNone/>
            </a:pPr>
            <a:r>
              <a:rPr lang="vi-VN" sz="2400" b="1" smtClean="0"/>
              <a:t>•Нитрити могу настати и редукцијом нитрата који у биљку доспевају из земљишта у коме се налазе као компонента минералних N</a:t>
            </a:r>
            <a:r>
              <a:rPr lang="en-US" sz="2400" b="1" smtClean="0">
                <a:latin typeface="Arial" charset="0"/>
              </a:rPr>
              <a:t>-</a:t>
            </a:r>
            <a:r>
              <a:rPr lang="vi-VN" sz="2400" b="1" smtClean="0"/>
              <a:t> ђубрива.</a:t>
            </a:r>
          </a:p>
          <a:p>
            <a:pPr marL="273050" indent="-273050">
              <a:lnSpc>
                <a:spcPct val="90000"/>
              </a:lnSpc>
              <a:buFontTx/>
              <a:buNone/>
            </a:pPr>
            <a:r>
              <a:rPr lang="vi-VN" sz="2400" b="1" smtClean="0"/>
              <a:t>•Потврда овога је </a:t>
            </a:r>
            <a:r>
              <a:rPr lang="vi-VN" sz="2400" b="1" smtClean="0">
                <a:solidFill>
                  <a:schemeClr val="hlink"/>
                </a:solidFill>
              </a:rPr>
              <a:t>спана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ћ</a:t>
            </a:r>
            <a:r>
              <a:rPr lang="vi-VN" sz="2400" b="1" smtClean="0"/>
              <a:t>, који садржи микроoрганизме способне да трансформишу нитрате у нитрите.</a:t>
            </a:r>
            <a:endParaRPr lang="sr-Latn-CS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  <a:buFontTx/>
              <a:buChar char="•"/>
            </a:pPr>
            <a:r>
              <a:rPr lang="vi-VN" sz="2400" b="1" smtClean="0"/>
              <a:t>Садржај нитрата и нитрита у спана</a:t>
            </a:r>
            <a:r>
              <a:rPr lang="sr-Latn-CS" sz="2400" b="1" smtClean="0">
                <a:latin typeface="Arial" charset="0"/>
              </a:rPr>
              <a:t>ћ</a:t>
            </a:r>
            <a:r>
              <a:rPr lang="vi-VN" sz="2400" b="1" smtClean="0"/>
              <a:t>у је у </a:t>
            </a:r>
            <a:r>
              <a:rPr lang="vi-VN" sz="2400" b="1" smtClean="0">
                <a:solidFill>
                  <a:schemeClr val="hlink"/>
                </a:solidFill>
              </a:rPr>
              <a:t>директној вези са количином азота у ђубриву</a:t>
            </a:r>
            <a:r>
              <a:rPr lang="vi-VN" sz="2400" b="1" smtClean="0"/>
              <a:t>.</a:t>
            </a:r>
          </a:p>
          <a:p>
            <a:pPr marL="273050" indent="-273050">
              <a:lnSpc>
                <a:spcPct val="90000"/>
              </a:lnSpc>
              <a:buFontTx/>
              <a:buNone/>
            </a:pPr>
            <a:r>
              <a:rPr lang="en-CA" sz="2400" b="1" smtClean="0">
                <a:latin typeface="Arial" charset="0"/>
              </a:rPr>
              <a:t>•До 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пове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ћ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ања</a:t>
            </a:r>
            <a:r>
              <a:rPr lang="en-CA" sz="2400" b="1" smtClean="0">
                <a:latin typeface="Arial" charset="0"/>
              </a:rPr>
              <a:t> концентрације нитрата у спана</a:t>
            </a:r>
            <a:r>
              <a:rPr lang="sr-Latn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у посебно долази и при 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неправилном складиштењу или поновном загревању  јела од спана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</a:rPr>
              <a:t>ћ</a:t>
            </a:r>
            <a:r>
              <a:rPr lang="en-CA" sz="2400" b="1" smtClean="0">
                <a:solidFill>
                  <a:schemeClr val="hlink"/>
                </a:solidFill>
                <a:latin typeface="Arial" charset="0"/>
              </a:rPr>
              <a:t>а.</a:t>
            </a:r>
          </a:p>
          <a:p>
            <a:pPr marL="273050" indent="-273050">
              <a:lnSpc>
                <a:spcPct val="90000"/>
              </a:lnSpc>
              <a:buFontTx/>
              <a:buNone/>
            </a:pPr>
            <a:r>
              <a:rPr lang="en-CA" sz="2400" b="1" smtClean="0">
                <a:latin typeface="Arial" charset="0"/>
              </a:rPr>
              <a:t>•У организму се нитрити стварају бактеријском редукцијом у ГИТ</a:t>
            </a:r>
            <a:r>
              <a:rPr lang="sr-Latn-CS" sz="2400" b="1" smtClean="0">
                <a:latin typeface="Arial" charset="0"/>
              </a:rPr>
              <a:t>-у </a:t>
            </a:r>
            <a:r>
              <a:rPr lang="en-CA" sz="2400" b="1" smtClean="0">
                <a:latin typeface="Arial" charset="0"/>
              </a:rPr>
              <a:t>и пљувачки, а у пљувачки пушача налази се у знатно ве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им концентрацијама.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39750" y="0"/>
            <a:ext cx="5111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3200" b="1">
                <a:latin typeface="Arial" charset="0"/>
              </a:rPr>
              <a:t>НИТРАТИ И НИТРИТИ</a:t>
            </a:r>
            <a:endParaRPr lang="en-US" sz="3200" b="1">
              <a:latin typeface="Arial" charset="0"/>
            </a:endParaRPr>
          </a:p>
        </p:txBody>
      </p:sp>
    </p:spTree>
  </p:cSld>
  <p:clrMapOvr>
    <a:masterClrMapping/>
  </p:clrMapOvr>
  <p:transition advTm="47675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590550" y="-531813"/>
            <a:ext cx="8229600" cy="1143001"/>
          </a:xfrm>
        </p:spPr>
        <p:txBody>
          <a:bodyPr lIns="0" rIns="0" bIns="0" anchor="b"/>
          <a:lstStyle/>
          <a:p>
            <a:pPr algn="l"/>
            <a:r>
              <a:rPr lang="en-CA" sz="3200" b="1" smtClean="0">
                <a:latin typeface="Arial" charset="0"/>
              </a:rPr>
              <a:t>Боје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468313" y="1484313"/>
            <a:ext cx="8229600" cy="4525962"/>
          </a:xfrm>
        </p:spPr>
        <p:txBody>
          <a:bodyPr>
            <a:normAutofit/>
          </a:bodyPr>
          <a:lstStyle/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За постизање привлачног изгледа намирница користи се око 600 боја</a:t>
            </a:r>
            <a:r>
              <a:rPr lang="sr-Cyrl-CS" sz="2400" b="1" smtClean="0">
                <a:latin typeface="Arial" charset="0"/>
              </a:rPr>
              <a:t>.</a:t>
            </a:r>
            <a:endParaRPr lang="en-CA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За разлику од природних боја добијених екстракцијом биљака које не испољавају штетно  дејство, многе вештачке боје,  поседују канцерогене особине.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b="1" i="1" smtClean="0">
                <a:latin typeface="Arial" charset="0"/>
              </a:rPr>
              <a:t>sunset yellow</a:t>
            </a:r>
            <a:r>
              <a:rPr lang="en-CA" sz="2400" b="1" smtClean="0">
                <a:latin typeface="Arial" charset="0"/>
              </a:rPr>
              <a:t> (E110), </a:t>
            </a:r>
            <a:r>
              <a:rPr lang="en-CA" sz="2400" b="1" i="1" smtClean="0">
                <a:latin typeface="Arial" charset="0"/>
              </a:rPr>
              <a:t>quinoline yellow</a:t>
            </a:r>
            <a:r>
              <a:rPr lang="en-CA" sz="2400" b="1" smtClean="0">
                <a:latin typeface="Arial" charset="0"/>
              </a:rPr>
              <a:t> (E104), </a:t>
            </a:r>
            <a:r>
              <a:rPr lang="en-CA" sz="2400" b="1" i="1" smtClean="0">
                <a:latin typeface="Arial" charset="0"/>
              </a:rPr>
              <a:t>carmoisine</a:t>
            </a:r>
            <a:r>
              <a:rPr lang="en-CA" sz="2400" b="1" smtClean="0">
                <a:latin typeface="Arial" charset="0"/>
              </a:rPr>
              <a:t> (E122), </a:t>
            </a:r>
            <a:r>
              <a:rPr lang="en-CA" sz="2400" b="1" i="1" smtClean="0">
                <a:latin typeface="Arial" charset="0"/>
              </a:rPr>
              <a:t>allura rеd</a:t>
            </a:r>
            <a:r>
              <a:rPr lang="en-CA" sz="2400" b="1" smtClean="0">
                <a:latin typeface="Arial" charset="0"/>
              </a:rPr>
              <a:t> (E129), </a:t>
            </a:r>
            <a:r>
              <a:rPr lang="en-US" sz="2400" b="1" smtClean="0">
                <a:latin typeface="Arial" charset="0"/>
              </a:rPr>
              <a:t>tartazin</a:t>
            </a:r>
            <a:r>
              <a:rPr lang="en-CA" sz="2400" b="1" smtClean="0">
                <a:latin typeface="Arial" charset="0"/>
              </a:rPr>
              <a:t>(E102),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CA" sz="2400" b="1" smtClean="0">
                <a:latin typeface="Arial" charset="0"/>
              </a:rPr>
              <a:t>(Е124) повезане су са негативним ефектима у дечјем понашању </a:t>
            </a:r>
          </a:p>
          <a:p>
            <a:pPr marL="273050" indent="-273050">
              <a:lnSpc>
                <a:spcPct val="90000"/>
              </a:lnSpc>
            </a:pPr>
            <a:endParaRPr lang="en-CA" sz="2400" b="1" smtClean="0">
              <a:latin typeface="Arial" charset="0"/>
            </a:endParaRPr>
          </a:p>
        </p:txBody>
      </p:sp>
    </p:spTree>
  </p:cSld>
  <p:clrMapOvr>
    <a:masterClrMapping/>
  </p:clrMapOvr>
  <p:transition advTm="1788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1357313" y="549275"/>
            <a:ext cx="7329487" cy="295275"/>
          </a:xfrm>
        </p:spPr>
        <p:txBody>
          <a:bodyPr lIns="0" rIns="0" bIns="0" anchor="b">
            <a:normAutofit fontScale="90000"/>
          </a:bodyPr>
          <a:lstStyle/>
          <a:p>
            <a:pPr algn="l"/>
            <a:r>
              <a:rPr lang="en-CA" sz="3200" b="1" smtClean="0">
                <a:latin typeface="Arial" charset="0"/>
              </a:rPr>
              <a:t>Антибиотици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285750" y="1357313"/>
            <a:ext cx="8301038" cy="5072062"/>
          </a:xfrm>
        </p:spPr>
        <p:txBody>
          <a:bodyPr/>
          <a:lstStyle/>
          <a:p>
            <a:pPr marL="273050" indent="-273050">
              <a:lnSpc>
                <a:spcPct val="90000"/>
              </a:lnSpc>
            </a:pPr>
            <a:r>
              <a:rPr lang="pl-PL" sz="2400" b="1" smtClean="0">
                <a:latin typeface="Arial" charset="0"/>
              </a:rPr>
              <a:t>У намирницама се могу на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pl-PL" sz="2400" b="1" smtClean="0">
                <a:latin typeface="Arial" charset="0"/>
              </a:rPr>
              <a:t>и:</a:t>
            </a:r>
            <a:endParaRPr lang="en-CA" sz="2400" b="1" smtClean="0">
              <a:latin typeface="Arial" charset="0"/>
            </a:endParaRP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антибиотици који доспевају у намирнице као резултат ветеринарских мера(ле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CA" sz="2400" b="1" smtClean="0">
                <a:latin typeface="Arial" charset="0"/>
              </a:rPr>
              <a:t>ењем </a:t>
            </a:r>
            <a:r>
              <a:rPr lang="sr-Cyrl-CS" sz="2400" b="1" smtClean="0">
                <a:latin typeface="Arial" charset="0"/>
              </a:rPr>
              <a:t>ж</a:t>
            </a:r>
            <a:r>
              <a:rPr lang="en-CA" sz="2400" b="1" smtClean="0">
                <a:latin typeface="Arial" charset="0"/>
              </a:rPr>
              <a:t>ивотиња), 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антибиотици – као конзерванси у млеку,месу....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Ове супстанце у организму људи могу изазвати резистентност неких бактерија, алергијске манифестације, пореме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en-CA" sz="2400" b="1" smtClean="0">
                <a:latin typeface="Arial" charset="0"/>
              </a:rPr>
              <a:t>аје у цревној флори.</a:t>
            </a:r>
          </a:p>
          <a:p>
            <a:pPr marL="273050" indent="-273050">
              <a:lnSpc>
                <a:spcPct val="90000"/>
              </a:lnSpc>
            </a:pPr>
            <a:r>
              <a:rPr lang="en-CA" sz="2400" b="1" smtClean="0">
                <a:latin typeface="Arial" charset="0"/>
              </a:rPr>
              <a:t>Хронично токсично дејство антибиотика може бити проузроковано и њиховим остацима у ткивима људи, што може допринети масовној резистенцији организама.</a:t>
            </a:r>
          </a:p>
        </p:txBody>
      </p:sp>
    </p:spTree>
  </p:cSld>
  <p:clrMapOvr>
    <a:masterClrMapping/>
  </p:clrMapOvr>
  <p:transition advTm="3879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sz="2400" b="1" u="sng" smtClean="0">
                <a:latin typeface="Arial" charset="0"/>
                <a:sym typeface="Symbol" pitchFamily="18" charset="2"/>
              </a:rPr>
              <a:t>Разлог</a:t>
            </a:r>
            <a:r>
              <a:rPr lang="sr-Latn-CS" sz="2400" b="1" u="sng" smtClean="0">
                <a:latin typeface="Arial" charset="0"/>
                <a:sym typeface="Symbol" pitchFamily="18" charset="2"/>
              </a:rPr>
              <a:t> испитивања </a:t>
            </a:r>
            <a:r>
              <a:rPr lang="en-US" sz="2400" b="1" smtClean="0">
                <a:latin typeface="Arial" charset="0"/>
                <a:sym typeface="Symbol" pitchFamily="18" charset="2"/>
              </a:rPr>
              <a:t>Намирнице могу бити зага</a:t>
            </a:r>
            <a:r>
              <a:rPr lang="sr-Cyrl-CS" sz="2400" b="1" smtClean="0">
                <a:latin typeface="Arial" charset="0"/>
                <a:sym typeface="Symbol" pitchFamily="18" charset="2"/>
              </a:rPr>
              <a:t>ђ</a:t>
            </a:r>
            <a:r>
              <a:rPr lang="en-US" sz="2400" b="1" smtClean="0">
                <a:latin typeface="Arial" charset="0"/>
                <a:sym typeface="Symbol" pitchFamily="18" charset="2"/>
              </a:rPr>
              <a:t>ене/контаминиране: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/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-микроoрганизмима и њиховим токсинима,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паразитима,вирусима,гљивицама, 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-хемијским,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-токси</a:t>
            </a:r>
            <a:r>
              <a:rPr lang="sr-Cyrl-CS" sz="2400" b="1" smtClean="0">
                <a:latin typeface="Arial" charset="0"/>
                <a:sym typeface="Symbol" pitchFamily="18" charset="2"/>
              </a:rPr>
              <a:t>ч</a:t>
            </a:r>
            <a:r>
              <a:rPr lang="en-US" sz="2400" b="1" smtClean="0">
                <a:latin typeface="Arial" charset="0"/>
                <a:sym typeface="Symbol" pitchFamily="18" charset="2"/>
              </a:rPr>
              <a:t>ним,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-радиоактивним суспстанцама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/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u="sng" smtClean="0">
                <a:latin typeface="Arial" charset="0"/>
                <a:sym typeface="Symbol" pitchFamily="18" charset="2"/>
              </a:rPr>
              <a:t>Циљ:</a:t>
            </a:r>
            <a:br>
              <a:rPr lang="en-US" sz="2400" b="1" u="sng" smtClean="0">
                <a:latin typeface="Arial" charset="0"/>
                <a:sym typeface="Symbol" pitchFamily="18" charset="2"/>
              </a:rPr>
            </a:br>
            <a:r>
              <a:rPr lang="en-US" sz="2400" b="1" u="sng" smtClean="0">
                <a:latin typeface="Arial" charset="0"/>
                <a:sym typeface="Symbol" pitchFamily="18" charset="2"/>
              </a:rPr>
              <a:t/>
            </a:r>
            <a:br>
              <a:rPr lang="en-US" sz="2400" b="1" u="sng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-Обезбе</a:t>
            </a:r>
            <a:r>
              <a:rPr lang="sr-Cyrl-CS" sz="2400" b="1" smtClean="0">
                <a:latin typeface="Arial" charset="0"/>
                <a:sym typeface="Symbol" pitchFamily="18" charset="2"/>
              </a:rPr>
              <a:t>ђ</a:t>
            </a:r>
            <a:r>
              <a:rPr lang="en-US" sz="2400" b="1" smtClean="0">
                <a:latin typeface="Arial" charset="0"/>
                <a:sym typeface="Symbol" pitchFamily="18" charset="2"/>
              </a:rPr>
              <a:t>ење квалитетне и здравствено исправне хране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-Увид у све факторе који могу </a:t>
            </a:r>
            <a:r>
              <a:rPr lang="sr-Latn-CS" sz="2400" b="1" smtClean="0">
                <a:latin typeface="Arial" charset="0"/>
                <a:sym typeface="Symbol" pitchFamily="18" charset="2"/>
              </a:rPr>
              <a:t>ш</a:t>
            </a:r>
            <a:r>
              <a:rPr lang="en-US" sz="2400" b="1" smtClean="0">
                <a:latin typeface="Arial" charset="0"/>
                <a:sym typeface="Symbol" pitchFamily="18" charset="2"/>
              </a:rPr>
              <a:t>тетно да делују на здравље да би се проценио здравствени ризик</a:t>
            </a:r>
            <a:br>
              <a:rPr lang="en-US" sz="2400" b="1" smtClean="0">
                <a:latin typeface="Arial" charset="0"/>
                <a:sym typeface="Symbol" pitchFamily="18" charset="2"/>
              </a:rPr>
            </a:br>
            <a:r>
              <a:rPr lang="en-US" sz="2400" b="1" smtClean="0">
                <a:latin typeface="Arial" charset="0"/>
                <a:sym typeface="Symbol" pitchFamily="18" charset="2"/>
              </a:rPr>
              <a:t>-Предузимање одговарају</a:t>
            </a:r>
            <a:r>
              <a:rPr lang="sr-Cyrl-CS" sz="2400" b="1" smtClean="0">
                <a:latin typeface="Arial" charset="0"/>
                <a:sym typeface="Symbol" pitchFamily="18" charset="2"/>
              </a:rPr>
              <a:t>ћ</a:t>
            </a:r>
            <a:r>
              <a:rPr lang="en-US" sz="2400" b="1" smtClean="0">
                <a:latin typeface="Arial" charset="0"/>
                <a:sym typeface="Symbol" pitchFamily="18" charset="2"/>
              </a:rPr>
              <a:t>их превентивних мера.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781800"/>
            <a:ext cx="6400800" cy="15240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smtClean="0"/>
          </a:p>
        </p:txBody>
      </p:sp>
    </p:spTree>
  </p:cSld>
  <p:clrMapOvr>
    <a:masterClrMapping/>
  </p:clrMapOvr>
  <p:transition advTm="3329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 lIns="0" rIns="0" bIns="0" anchor="b">
            <a:normAutofit/>
          </a:bodyPr>
          <a:lstStyle/>
          <a:p>
            <a:pPr algn="l"/>
            <a:r>
              <a:rPr lang="en-US" sz="32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ПЕСТИЦИДИ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989138"/>
            <a:ext cx="8497887" cy="4530725"/>
          </a:xfrm>
        </p:spPr>
        <p:txBody>
          <a:bodyPr>
            <a:normAutofit/>
          </a:bodyPr>
          <a:lstStyle/>
          <a:p>
            <a:pPr marL="273050" indent="-273050">
              <a:buFont typeface="Wingdings" pitchFamily="2" charset="2"/>
              <a:buNone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ПЕСТИЦИДИ  СУ  МАТЕРИЈЕ</a:t>
            </a:r>
            <a:r>
              <a:rPr lang="sr-Cyrl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ХЕМИЈСКОГ</a:t>
            </a:r>
            <a:r>
              <a:rPr lang="sr-Cyrl-CS" sz="2400" b="1" smtClean="0">
                <a:latin typeface="Arial" charset="0"/>
              </a:rPr>
              <a:t>,</a:t>
            </a:r>
            <a:r>
              <a:rPr lang="en-US" sz="2400" b="1" smtClean="0">
                <a:latin typeface="Arial" charset="0"/>
              </a:rPr>
              <a:t> БИО</a:t>
            </a:r>
            <a:r>
              <a:rPr lang="sl-SI" sz="2400" b="1" smtClean="0">
                <a:latin typeface="Arial" charset="0"/>
              </a:rPr>
              <a:t>ЛОШКОГ</a:t>
            </a:r>
            <a:r>
              <a:rPr lang="sr-Cyrl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ИЛИ  ПРИРОДНОГ  ПОРЕКЛА</a:t>
            </a:r>
          </a:p>
          <a:p>
            <a:pPr marL="273050" indent="-273050"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	НАМЕЊЕНЕ  СУЗБИЈАЊУ   БИЉНИХ  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US" sz="2400" b="1" smtClean="0">
                <a:latin typeface="Arial" charset="0"/>
              </a:rPr>
              <a:t>ТЕТО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ИН, А КОЈЕ  СЕ СМАТРАЈУ  ШТЕТНИМ</a:t>
            </a:r>
            <a:r>
              <a:rPr lang="sr-Cyrl-CS" sz="2400" b="1" smtClean="0">
                <a:latin typeface="Arial" charset="0"/>
              </a:rPr>
              <a:t> ПО ЉУДСКО ЗДРАВЉЕ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1018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>
          <a:xfrm>
            <a:off x="323850" y="333375"/>
            <a:ext cx="8548688" cy="5913438"/>
          </a:xfrm>
        </p:spPr>
        <p:txBody>
          <a:bodyPr/>
          <a:lstStyle/>
          <a:p>
            <a:pPr marL="273050" indent="-273050">
              <a:buFontTx/>
              <a:buNone/>
            </a:pPr>
            <a:r>
              <a:rPr lang="vi-VN" sz="2400" b="1" smtClean="0"/>
              <a:t>•Загађивање животних намирница </a:t>
            </a:r>
            <a:r>
              <a:rPr lang="en-US" sz="2400" b="1" smtClean="0">
                <a:latin typeface="Arial" charset="0"/>
              </a:rPr>
              <a:t> пести</a:t>
            </a:r>
            <a:r>
              <a:rPr lang="sr-Cyrl-CS" sz="2400" b="1" smtClean="0">
                <a:latin typeface="Arial" charset="0"/>
              </a:rPr>
              <a:t>ц</a:t>
            </a:r>
            <a:r>
              <a:rPr lang="en-US" sz="2400" b="1" smtClean="0">
                <a:latin typeface="Arial" charset="0"/>
              </a:rPr>
              <a:t>идима </a:t>
            </a:r>
            <a:r>
              <a:rPr lang="vi-VN" sz="2400" b="1" smtClean="0"/>
              <a:t>настаје најчеш</a:t>
            </a:r>
            <a:r>
              <a:rPr lang="en-US" sz="2400" b="1" smtClean="0">
                <a:latin typeface="Arial" charset="0"/>
              </a:rPr>
              <a:t>ћ</a:t>
            </a:r>
            <a:r>
              <a:rPr lang="vi-VN" sz="2400" b="1" smtClean="0"/>
              <a:t>е због непоштовања каренце и транспорта намирница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vi-VN" sz="2400" b="1" smtClean="0"/>
              <a:t> заједно са пестицидима.</a:t>
            </a:r>
          </a:p>
          <a:p>
            <a:pPr marL="273050" indent="-273050">
              <a:buFontTx/>
              <a:buNone/>
            </a:pPr>
            <a:r>
              <a:rPr lang="vi-VN" sz="2400" b="1" smtClean="0"/>
              <a:t>•Због високе стабилности, органохлорни пестициди се уграђују у трофичку мрежу и остају дуго у животној средини у скоро непромењеном хемијском облику и нагомилавају се у ткивима људи и животиња испољавају</a:t>
            </a:r>
            <a:r>
              <a:rPr lang="sr-Cyrl-CS" sz="2400" b="1" smtClean="0">
                <a:latin typeface="Arial" charset="0"/>
              </a:rPr>
              <a:t>ћ</a:t>
            </a:r>
            <a:r>
              <a:rPr lang="vi-VN" sz="2400" b="1" smtClean="0"/>
              <a:t>и неповољне ефекте на организме.</a:t>
            </a:r>
            <a:endParaRPr lang="sr-Latn-CS" sz="2400" b="1" smtClean="0">
              <a:latin typeface="Arial" charset="0"/>
            </a:endParaRPr>
          </a:p>
          <a:p>
            <a:pPr marL="273050" indent="-273050">
              <a:buFontTx/>
              <a:buChar char="•"/>
            </a:pPr>
            <a:r>
              <a:rPr lang="en-US" sz="2400" b="1" smtClean="0">
                <a:latin typeface="Arial" charset="0"/>
              </a:rPr>
              <a:t>Хлор  делује као слободан радикал, изазивају</a:t>
            </a:r>
            <a:r>
              <a:rPr lang="sr-Latn-CS" sz="2400" b="1" smtClean="0">
                <a:latin typeface="Arial" charset="0"/>
              </a:rPr>
              <a:t>ћ</a:t>
            </a:r>
            <a:r>
              <a:rPr lang="en-US" sz="2400" b="1" smtClean="0">
                <a:latin typeface="Arial" charset="0"/>
              </a:rPr>
              <a:t>и мутације,канцероганезе и тератогенезе.</a:t>
            </a:r>
            <a:endParaRPr lang="sr-Latn-CS" sz="2400" b="1" smtClean="0">
              <a:latin typeface="Arial" charset="0"/>
            </a:endParaRPr>
          </a:p>
          <a:p>
            <a:pPr marL="273050" indent="-273050"/>
            <a:r>
              <a:rPr lang="sr-Latn-CS" sz="2400" b="1" smtClean="0">
                <a:latin typeface="Arial" charset="0"/>
              </a:rPr>
              <a:t>Органосфосфорни</a:t>
            </a:r>
            <a:r>
              <a:rPr lang="vi-VN" sz="2400" b="1" smtClean="0"/>
              <a:t> поседују способност акумулације у биљним организмима и због тога у мањем степену загађују животне намирнице.</a:t>
            </a:r>
            <a:endParaRPr lang="sr-Latn-CS" sz="2400" b="1" smtClean="0">
              <a:latin typeface="Arial" charset="0"/>
            </a:endParaRPr>
          </a:p>
          <a:p>
            <a:pPr marL="273050" indent="-273050"/>
            <a:r>
              <a:rPr lang="en-CA" sz="2400" b="1" smtClean="0">
                <a:latin typeface="Arial" charset="0"/>
              </a:rPr>
              <a:t>Под утицајем воде и сунца, они се у току месец дана разлажу на </a:t>
            </a:r>
            <a:r>
              <a:rPr lang="sr-Latn-CS" sz="2400" b="1" smtClean="0">
                <a:latin typeface="Arial" charset="0"/>
              </a:rPr>
              <a:t>мање </a:t>
            </a:r>
            <a:r>
              <a:rPr lang="en-CA" sz="2400" b="1" smtClean="0">
                <a:latin typeface="Arial" charset="0"/>
              </a:rPr>
              <a:t>токсичне  супстанце.</a:t>
            </a:r>
          </a:p>
          <a:p>
            <a:pPr marL="273050" indent="-273050">
              <a:buFontTx/>
              <a:buChar char="•"/>
            </a:pPr>
            <a:endParaRPr lang="vi-VN" sz="2400" b="1" smtClean="0"/>
          </a:p>
          <a:p>
            <a:pPr marL="273050" indent="-273050"/>
            <a:endParaRPr lang="vi-VN" sz="2400" b="1" smtClean="0"/>
          </a:p>
          <a:p>
            <a:pPr marL="273050" indent="-273050">
              <a:buFontTx/>
              <a:buNone/>
            </a:pP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63157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b="1" dirty="0" smtClean="0">
                <a:latin typeface="Arial" charset="0"/>
              </a:rPr>
              <a:t>Тешки метали у храни</a:t>
            </a:r>
            <a:endParaRPr lang="en-US" sz="3600" b="1" dirty="0" smtClean="0">
              <a:latin typeface="Arial" charset="0"/>
            </a:endParaRPr>
          </a:p>
        </p:txBody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Загађење човекове околине </a:t>
            </a:r>
          </a:p>
          <a:p>
            <a:pPr lvl="1"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Pb, Cd и Hg, најзначајнији загађивачи биосфере; </a:t>
            </a:r>
          </a:p>
          <a:p>
            <a:pPr lvl="1"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Биоакумулација тешких метала</a:t>
            </a:r>
          </a:p>
          <a:p>
            <a:pPr>
              <a:lnSpc>
                <a:spcPct val="70000"/>
              </a:lnSpc>
            </a:pPr>
            <a:endParaRPr lang="sr-Latn-CS" sz="18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Воће и поврће, месо, храна из мора- може да садржи метале</a:t>
            </a:r>
          </a:p>
          <a:p>
            <a:pPr>
              <a:lnSpc>
                <a:spcPct val="70000"/>
              </a:lnSpc>
              <a:buFontTx/>
              <a:buNone/>
            </a:pPr>
            <a:endParaRPr lang="sr-Latn-CS" sz="18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Храна контамирана тешким металима за време прераде, конзервисања и паковања</a:t>
            </a:r>
          </a:p>
          <a:p>
            <a:pPr>
              <a:lnSpc>
                <a:spcPct val="70000"/>
              </a:lnSpc>
            </a:pPr>
            <a:endParaRPr lang="sr-Latn-CS" sz="18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Велика тровања храном</a:t>
            </a:r>
          </a:p>
          <a:p>
            <a:pPr lvl="1"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Јапан (1950) – контаминација риже кадмијумом</a:t>
            </a:r>
          </a:p>
          <a:p>
            <a:pPr lvl="1"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Јапан (1950), Минамата залив, метил-жива (рибе</a:t>
            </a:r>
            <a:r>
              <a:rPr lang="sr-Latn-CS" sz="1800" b="1" smtClean="0">
                <a:latin typeface="Arial" charset="0"/>
                <a:cs typeface="Times New Roman" pitchFamily="18" charset="0"/>
              </a:rPr>
              <a:t>→становништво)</a:t>
            </a:r>
          </a:p>
          <a:p>
            <a:pPr lvl="1">
              <a:lnSpc>
                <a:spcPct val="70000"/>
              </a:lnSpc>
            </a:pPr>
            <a:r>
              <a:rPr lang="sr-Latn-CS" sz="1800" b="1" smtClean="0">
                <a:latin typeface="Arial" charset="0"/>
                <a:cs typeface="Times New Roman" pitchFamily="18" charset="0"/>
              </a:rPr>
              <a:t>Ирак (1970) –контаминација хлеба фу</a:t>
            </a:r>
            <a:r>
              <a:rPr lang="en-US" sz="1800" b="1" smtClean="0">
                <a:latin typeface="Arial" charset="0"/>
                <a:cs typeface="Times New Roman" pitchFamily="18" charset="0"/>
              </a:rPr>
              <a:t>н</a:t>
            </a:r>
            <a:r>
              <a:rPr lang="sr-Latn-CS" sz="1800" b="1" smtClean="0">
                <a:latin typeface="Arial" charset="0"/>
                <a:cs typeface="Times New Roman" pitchFamily="18" charset="0"/>
              </a:rPr>
              <a:t>гицидом који садржи живу</a:t>
            </a:r>
          </a:p>
          <a:p>
            <a:pPr>
              <a:lnSpc>
                <a:spcPct val="70000"/>
              </a:lnSpc>
            </a:pPr>
            <a:endParaRPr lang="sr-Latn-CS" sz="18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1800" b="1" smtClean="0">
                <a:latin typeface="Arial" charset="0"/>
              </a:rPr>
              <a:t>Одређивање тешких метала у храни </a:t>
            </a:r>
            <a:r>
              <a:rPr lang="en-US" sz="1800" b="1" smtClean="0">
                <a:latin typeface="Arial" charset="0"/>
              </a:rPr>
              <a:t>врси се због </a:t>
            </a:r>
            <a:r>
              <a:rPr lang="sr-Latn-CS" sz="1800" b="1" smtClean="0">
                <a:latin typeface="Arial" charset="0"/>
              </a:rPr>
              <a:t> процен</a:t>
            </a:r>
            <a:r>
              <a:rPr lang="en-US" sz="1800" b="1" smtClean="0">
                <a:latin typeface="Arial" charset="0"/>
              </a:rPr>
              <a:t>е</a:t>
            </a:r>
            <a:r>
              <a:rPr lang="sr-Latn-CS" sz="1800" b="1" smtClean="0">
                <a:latin typeface="Arial" charset="0"/>
              </a:rPr>
              <a:t> ризика по здравље човека</a:t>
            </a:r>
            <a:r>
              <a:rPr lang="en-US" sz="1800" b="1" smtClean="0">
                <a:latin typeface="Arial" charset="0"/>
              </a:rPr>
              <a:t>.</a:t>
            </a:r>
            <a:endParaRPr lang="sr-Latn-CS" sz="18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  <p:transition advTm="3752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63575" y="-26988"/>
            <a:ext cx="8229600" cy="760413"/>
          </a:xfrm>
        </p:spPr>
        <p:txBody>
          <a:bodyPr lIns="0" rIns="0" bIns="0" anchor="b"/>
          <a:lstStyle/>
          <a:p>
            <a:pPr algn="l"/>
            <a:r>
              <a:rPr lang="sr-Latn-CS" sz="3200" b="1" smtClean="0">
                <a:latin typeface="Arial" charset="0"/>
              </a:rPr>
              <a:t>Кан</a:t>
            </a:r>
            <a:r>
              <a:rPr lang="en-US" sz="3200" b="1" smtClean="0">
                <a:latin typeface="Arial" charset="0"/>
              </a:rPr>
              <a:t>цер</a:t>
            </a:r>
            <a:r>
              <a:rPr lang="sr-Latn-CS" sz="3200" b="1" smtClean="0">
                <a:latin typeface="Arial" charset="0"/>
              </a:rPr>
              <a:t>огеност  метала</a:t>
            </a:r>
            <a:endParaRPr lang="en-US" sz="3200" b="1" smtClean="0">
              <a:latin typeface="Arial" charset="0"/>
            </a:endParaRPr>
          </a:p>
        </p:txBody>
      </p:sp>
      <p:pic>
        <p:nvPicPr>
          <p:cNvPr id="36867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t="7431" r="18880"/>
          <a:stretch>
            <a:fillRect/>
          </a:stretch>
        </p:blipFill>
        <p:spPr>
          <a:xfrm>
            <a:off x="1258888" y="1270000"/>
            <a:ext cx="6121400" cy="3146425"/>
          </a:xfrm>
          <a:ln w="57150" cmpd="thickThin">
            <a:solidFill>
              <a:schemeClr val="tx1"/>
            </a:solidFill>
          </a:ln>
        </p:spPr>
      </p:pic>
      <p:sp>
        <p:nvSpPr>
          <p:cNvPr id="3686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4581525"/>
            <a:ext cx="8229600" cy="1981200"/>
          </a:xfrm>
        </p:spPr>
        <p:txBody>
          <a:bodyPr/>
          <a:lstStyle/>
          <a:p>
            <a:pPr marL="273050" indent="-273050">
              <a:lnSpc>
                <a:spcPct val="90000"/>
              </a:lnSpc>
            </a:pPr>
            <a:r>
              <a:rPr lang="sr-Latn-CS" sz="2400" b="1" smtClean="0">
                <a:solidFill>
                  <a:srgbClr val="FF0000"/>
                </a:solidFill>
                <a:latin typeface="Arial" charset="0"/>
              </a:rPr>
              <a:t>Механизми дејства:</a:t>
            </a:r>
          </a:p>
          <a:p>
            <a:pPr marL="639763" lvl="1" indent="-246063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Реаговање</a:t>
            </a:r>
            <a:r>
              <a:rPr lang="sr-Latn-CS" sz="2400" b="1" smtClean="0">
                <a:latin typeface="Arial" charset="0"/>
              </a:rPr>
              <a:t> са ДН</a:t>
            </a:r>
            <a:r>
              <a:rPr lang="en-US" sz="2400" b="1" smtClean="0">
                <a:latin typeface="Arial" charset="0"/>
              </a:rPr>
              <a:t>К</a:t>
            </a:r>
            <a:r>
              <a:rPr lang="sr-Latn-CS" sz="2400" b="1" smtClean="0">
                <a:latin typeface="Arial" charset="0"/>
              </a:rPr>
              <a:t> и протеинима</a:t>
            </a:r>
            <a:r>
              <a:rPr lang="en-US" sz="2400" b="1" smtClean="0">
                <a:latin typeface="Arial" charset="0"/>
              </a:rPr>
              <a:t>(хормони,ензими,цел.мембране)</a:t>
            </a:r>
            <a:endParaRPr lang="sr-Latn-CS" sz="2400" b="1" smtClean="0">
              <a:latin typeface="Arial" charset="0"/>
            </a:endParaRPr>
          </a:p>
          <a:p>
            <a:pPr marL="639763" lvl="1" indent="-246063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Стварање</a:t>
            </a:r>
            <a:r>
              <a:rPr lang="sr-Latn-CS" sz="2400" b="1" smtClean="0">
                <a:latin typeface="Arial" charset="0"/>
              </a:rPr>
              <a:t> кисеоничних радикала – оштећења ДН</a:t>
            </a:r>
            <a:r>
              <a:rPr lang="en-US" sz="2400" b="1" smtClean="0">
                <a:latin typeface="Arial" charset="0"/>
              </a:rPr>
              <a:t>К</a:t>
            </a: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8361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636838"/>
            <a:ext cx="8229600" cy="2879725"/>
          </a:xfrm>
        </p:spPr>
        <p:txBody>
          <a:bodyPr/>
          <a:lstStyle/>
          <a:p>
            <a:pPr marL="273050" indent="-273050"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Проблеми везани за тешке метале:</a:t>
            </a:r>
          </a:p>
          <a:p>
            <a:pPr marL="639763" lvl="1" indent="-246063"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Граде веома стабилне и дуготрајне комплексе с</a:t>
            </a:r>
            <a:r>
              <a:rPr lang="en-US" sz="2400" b="1" smtClean="0">
                <a:latin typeface="Arial" charset="0"/>
              </a:rPr>
              <a:t>а </a:t>
            </a:r>
            <a:r>
              <a:rPr lang="sr-Latn-CS" sz="2400" b="1" smtClean="0">
                <a:latin typeface="Arial" charset="0"/>
              </a:rPr>
              <a:t> био-молекулима          мења се структура и функција биомолекула</a:t>
            </a:r>
          </a:p>
          <a:p>
            <a:pPr marL="639763" lvl="1" indent="-246063"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Акуму</a:t>
            </a:r>
            <a:r>
              <a:rPr lang="sr-Cyrl-CS" sz="2400" b="1" smtClean="0">
                <a:latin typeface="Arial" charset="0"/>
              </a:rPr>
              <a:t>л</a:t>
            </a:r>
            <a:r>
              <a:rPr lang="sr-Latn-CS" sz="2400" b="1" smtClean="0">
                <a:latin typeface="Arial" charset="0"/>
              </a:rPr>
              <a:t>ирају се (концентрују) у високим нивоима у ланцу исхране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16275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i="1" dirty="0" smtClean="0"/>
              <a:t> HACCP - Hazard Analysis and Critical Control Points Systems</a:t>
            </a:r>
            <a:r>
              <a:rPr lang="en-US" sz="3200" dirty="0" smtClean="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981200"/>
            <a:ext cx="7661275" cy="4419600"/>
          </a:xfrm>
        </p:spPr>
        <p:txBody>
          <a:bodyPr/>
          <a:lstStyle/>
          <a:p>
            <a:r>
              <a:rPr lang="en-US" sz="2400" b="1" smtClean="0"/>
              <a:t>У производњи и дистрибуцији хране најзначнији аспекти су свакако њен квалитет али и сигурност. </a:t>
            </a:r>
          </a:p>
          <a:p>
            <a:r>
              <a:rPr lang="en-US" sz="2400" b="1" smtClean="0"/>
              <a:t>Обавеза свих оних који долазе у контакт са храном током њеног производнога али и дистрибуционога тока је да учине све превенције како би тржишту пружили квалитетну, али истовремено и сигурну храну по здравље потрошача.</a:t>
            </a:r>
          </a:p>
        </p:txBody>
      </p:sp>
    </p:spTree>
  </p:cSld>
  <p:clrMapOvr>
    <a:masterClrMapping/>
  </p:clrMapOvr>
  <p:transition advTm="25468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HACCP је систем који се може употребити као низ поступака за контролу процеса и осетљивих тачака у ланцу производње хране, са крајњим циљем да потрошач конзумира намирницу у стању и на начин који ће бити безбедан по његово здравље.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З</a:t>
            </a:r>
            <a:r>
              <a:rPr lang="ru-RU" sz="2400" b="1" smtClean="0">
                <a:latin typeface="Arial" charset="0"/>
              </a:rPr>
              <a:t>а крајњи циљ има производњу што је могуће безбеднијег производа применом што могуће безбеднијег поступка. 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en-US" sz="2400" b="1" smtClean="0">
              <a:latin typeface="Arial" charset="0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84213" y="188913"/>
            <a:ext cx="3095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HACCP</a:t>
            </a:r>
          </a:p>
        </p:txBody>
      </p:sp>
    </p:spTree>
  </p:cSld>
  <p:clrMapOvr>
    <a:masterClrMapping/>
  </p:clrMapOvr>
  <p:transition advTm="1622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Тровања храном </a:t>
            </a:r>
            <a:r>
              <a:rPr lang="hr-HR" sz="3200" b="1" smtClean="0">
                <a:latin typeface="Arial" charset="0"/>
              </a:rPr>
              <a:t>(болести преносиве храном)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30725"/>
          </a:xfrm>
        </p:spPr>
        <p:txBody>
          <a:bodyPr/>
          <a:lstStyle/>
          <a:p>
            <a:r>
              <a:rPr lang="sr-Latn-CS" sz="2800" b="1" smtClean="0">
                <a:latin typeface="Arial" charset="0"/>
              </a:rPr>
              <a:t>Повезују се са симптомима као што су дијареја и повраћање, али и главобоља, стомачни грчеви и грозница; </a:t>
            </a:r>
          </a:p>
          <a:p>
            <a:endParaRPr lang="sr-Latn-CS" sz="2800" b="1" smtClean="0">
              <a:latin typeface="Arial" charset="0"/>
            </a:endParaRPr>
          </a:p>
          <a:p>
            <a:r>
              <a:rPr lang="sr-Latn-CS" sz="2800" b="1" smtClean="0">
                <a:latin typeface="Arial" charset="0"/>
              </a:rPr>
              <a:t>Највећи број тровања храном је изазван бактеријама или њиховим токсинима. </a:t>
            </a:r>
          </a:p>
          <a:p>
            <a:endParaRPr lang="sr-Latn-CS" sz="2800" b="1" smtClean="0">
              <a:latin typeface="Arial" charset="0"/>
            </a:endParaRPr>
          </a:p>
          <a:p>
            <a:r>
              <a:rPr lang="sr-Latn-CS" sz="2800" b="1" smtClean="0">
                <a:latin typeface="Arial" charset="0"/>
              </a:rPr>
              <a:t>Други узроци тровања храном могу да буду </a:t>
            </a:r>
            <a:r>
              <a:rPr lang="en-GB" sz="2800" b="1" smtClean="0">
                <a:latin typeface="Arial" charset="0"/>
              </a:rPr>
              <a:t>м</a:t>
            </a:r>
            <a:r>
              <a:rPr lang="sr-Latn-CS" sz="2800" b="1" smtClean="0">
                <a:latin typeface="Arial" charset="0"/>
              </a:rPr>
              <a:t>ик</a:t>
            </a:r>
            <a:r>
              <a:rPr lang="en-GB" sz="2800" b="1" smtClean="0">
                <a:latin typeface="Arial" charset="0"/>
              </a:rPr>
              <a:t>ото</a:t>
            </a:r>
            <a:r>
              <a:rPr lang="sr-Latn-CS" sz="2800" b="1" smtClean="0">
                <a:latin typeface="Arial" charset="0"/>
              </a:rPr>
              <a:t>кс</a:t>
            </a:r>
            <a:r>
              <a:rPr lang="en-GB" sz="2800" b="1" smtClean="0">
                <a:latin typeface="Arial" charset="0"/>
              </a:rPr>
              <a:t>ин</a:t>
            </a:r>
            <a:r>
              <a:rPr lang="sr-Latn-CS" sz="2800" b="1" smtClean="0">
                <a:latin typeface="Arial" charset="0"/>
              </a:rPr>
              <a:t>и.</a:t>
            </a:r>
            <a:endParaRPr lang="en-US" sz="2800" b="1" smtClean="0">
              <a:latin typeface="Arial" charset="0"/>
            </a:endParaRPr>
          </a:p>
          <a:p>
            <a:endParaRPr lang="en-US" sz="2800" b="1" smtClean="0">
              <a:latin typeface="Arial" charset="0"/>
            </a:endParaRPr>
          </a:p>
        </p:txBody>
      </p:sp>
    </p:spTree>
  </p:cSld>
  <p:clrMapOvr>
    <a:masterClrMapping/>
  </p:clrMapOvr>
  <p:transition advTm="22106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sr-Latn-CS" sz="3200" b="1" smtClean="0"/>
              <a:t>Алиментарна обољења (болести преносиве храном</a:t>
            </a:r>
            <a:r>
              <a:rPr lang="en-US" sz="3200" b="1" smtClean="0"/>
              <a:t>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39925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Процењује се да има 250 узрочника алиментарних обољења.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Алиментарно обољење</a:t>
            </a:r>
            <a:endParaRPr lang="en-US" sz="2400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2400" b="1" smtClean="0">
                <a:latin typeface="Arial" charset="0"/>
              </a:rPr>
              <a:t>2 </a:t>
            </a:r>
            <a:r>
              <a:rPr lang="sr-Latn-CS" sz="2400" b="1" smtClean="0">
                <a:latin typeface="Arial" charset="0"/>
              </a:rPr>
              <a:t>или више случајева истих обољења насталих као последица конзумирања хране. </a:t>
            </a:r>
            <a:endParaRPr lang="en-US" sz="2400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endParaRPr lang="sr-Latn-CS" sz="2400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Најчешћи узрочници болести су бактерије. </a:t>
            </a:r>
            <a:endParaRPr lang="en-US" sz="2400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endParaRPr lang="sr-Latn-CS" sz="2400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Такође болести преносиве храном могу да изазову </a:t>
            </a:r>
            <a:r>
              <a:rPr lang="en-US" sz="2400" b="1" smtClean="0">
                <a:latin typeface="Arial" charset="0"/>
              </a:rPr>
              <a:t>вирус</a:t>
            </a:r>
            <a:r>
              <a:rPr lang="sr-Latn-CS" sz="2400" b="1" smtClean="0">
                <a:latin typeface="Arial" charset="0"/>
              </a:rPr>
              <a:t>и</a:t>
            </a:r>
            <a:r>
              <a:rPr lang="en-US" sz="2400" b="1" smtClean="0">
                <a:latin typeface="Arial" charset="0"/>
              </a:rPr>
              <a:t>, пара</a:t>
            </a:r>
            <a:r>
              <a:rPr lang="sr-Latn-CS" sz="2400" b="1" smtClean="0">
                <a:latin typeface="Arial" charset="0"/>
              </a:rPr>
              <a:t>з</a:t>
            </a:r>
            <a:r>
              <a:rPr lang="en-US" sz="2400" b="1" smtClean="0">
                <a:latin typeface="Arial" charset="0"/>
              </a:rPr>
              <a:t>ит</a:t>
            </a:r>
            <a:r>
              <a:rPr lang="sr-Latn-CS" sz="2400" b="1" smtClean="0">
                <a:latin typeface="Arial" charset="0"/>
              </a:rPr>
              <a:t>и</a:t>
            </a:r>
            <a:r>
              <a:rPr lang="en-US" sz="2400" b="1" smtClean="0">
                <a:latin typeface="Arial" charset="0"/>
              </a:rPr>
              <a:t>, </a:t>
            </a:r>
            <a:r>
              <a:rPr lang="sr-Latn-CS" sz="2400" b="1" smtClean="0">
                <a:latin typeface="Arial" charset="0"/>
              </a:rPr>
              <a:t>природне и синтетисане хемијске материје, као и токсини микроорганизама.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2363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z="3200" b="1" smtClean="0">
                <a:latin typeface="Arial" charset="0"/>
              </a:rPr>
              <a:t>Алиментарна обољења (болести преносиве храном)</a:t>
            </a:r>
            <a:endParaRPr lang="en-GB" sz="3200" b="1" smtClean="0">
              <a:latin typeface="Arial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2835275"/>
            <a:ext cx="7159625" cy="40227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Инфекције</a:t>
            </a:r>
          </a:p>
          <a:p>
            <a:pPr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Токсоинфекције</a:t>
            </a:r>
          </a:p>
          <a:p>
            <a:pPr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Интоксикације</a:t>
            </a:r>
          </a:p>
          <a:p>
            <a:pPr>
              <a:buClr>
                <a:schemeClr val="accent2"/>
              </a:buClr>
            </a:pPr>
            <a:endParaRPr lang="en-GB" sz="2400" b="1" smtClean="0">
              <a:latin typeface="Arial" charset="0"/>
            </a:endParaRPr>
          </a:p>
        </p:txBody>
      </p:sp>
    </p:spTree>
  </p:cSld>
  <p:clrMapOvr>
    <a:masterClrMapping/>
  </p:clrMapOvr>
  <p:transition advTm="530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9144000" cy="914400"/>
          </a:xfrm>
        </p:spPr>
        <p:txBody>
          <a:bodyPr/>
          <a:lstStyle/>
          <a:p>
            <a:pPr algn="l"/>
            <a:r>
              <a:rPr lang="en-US" sz="2800" b="1" dirty="0" err="1" smtClean="0"/>
              <a:t>Органолепти</a:t>
            </a:r>
            <a:r>
              <a:rPr lang="sr-Cyrl-CS" sz="2800" b="1" dirty="0" smtClean="0"/>
              <a:t>ч</a:t>
            </a:r>
            <a:r>
              <a:rPr lang="en-US" sz="2800" b="1" dirty="0" err="1" smtClean="0"/>
              <a:t>ки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преглед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намирница</a:t>
            </a:r>
            <a:endParaRPr lang="en-US" sz="2800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9138"/>
            <a:ext cx="91440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о</a:t>
            </a:r>
            <a:r>
              <a:rPr lang="en-US" sz="2400" b="1" smtClean="0">
                <a:latin typeface="Arial" charset="0"/>
              </a:rPr>
              <a:t>бухвата преглед помо</a:t>
            </a:r>
            <a:r>
              <a:rPr lang="sr-Latn-CS" sz="2400" b="1" smtClean="0">
                <a:latin typeface="Arial" charset="0"/>
              </a:rPr>
              <a:t>ћ</a:t>
            </a:r>
            <a:r>
              <a:rPr lang="en-US" sz="2400" b="1" smtClean="0">
                <a:latin typeface="Arial" charset="0"/>
              </a:rPr>
              <a:t>у 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ула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ради се </a:t>
            </a:r>
            <a:r>
              <a:rPr lang="en-US" sz="2400" b="1" smtClean="0">
                <a:latin typeface="Arial" charset="0"/>
              </a:rPr>
              <a:t>пре свих осталих испитивања 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н</a:t>
            </a:r>
            <a:r>
              <a:rPr lang="en-US" sz="2400" b="1" smtClean="0">
                <a:latin typeface="Arial" charset="0"/>
              </a:rPr>
              <a:t>еповољан налаз мо</a:t>
            </a:r>
            <a:r>
              <a:rPr lang="sr-Cyrl-CS" sz="2400" b="1" smtClean="0">
                <a:latin typeface="Arial" charset="0"/>
              </a:rPr>
              <a:t>ж</a:t>
            </a:r>
            <a:r>
              <a:rPr lang="en-US" sz="2400" b="1" smtClean="0">
                <a:latin typeface="Arial" charset="0"/>
              </a:rPr>
              <a:t>е сам по себи да буде довољан да се намирница пову</a:t>
            </a:r>
            <a:r>
              <a:rPr lang="sr-Latn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е из промета,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en-US" sz="2400" b="1" smtClean="0">
                <a:latin typeface="Arial" charset="0"/>
              </a:rPr>
              <a:t>а стру</a:t>
            </a:r>
            <a:r>
              <a:rPr lang="sr-Cyrl-CS" sz="2400" b="1" smtClean="0">
                <a:latin typeface="Arial" charset="0"/>
              </a:rPr>
              <a:t>ч</a:t>
            </a:r>
            <a:r>
              <a:rPr lang="en-US" sz="2400" b="1" smtClean="0">
                <a:latin typeface="Arial" charset="0"/>
              </a:rPr>
              <a:t>но ми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US" sz="2400" b="1" smtClean="0">
                <a:latin typeface="Arial" charset="0"/>
              </a:rPr>
              <a:t>љење доноси се тек по завр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US" sz="2400" b="1" smtClean="0">
                <a:latin typeface="Arial" charset="0"/>
              </a:rPr>
              <a:t>еном хемијско-бактериоло</a:t>
            </a:r>
            <a:r>
              <a:rPr lang="sr-Cyrl-CS" sz="2400" b="1" smtClean="0">
                <a:latin typeface="Arial" charset="0"/>
              </a:rPr>
              <a:t>ш</a:t>
            </a:r>
            <a:r>
              <a:rPr lang="en-US" sz="2400" b="1" smtClean="0">
                <a:latin typeface="Arial" charset="0"/>
              </a:rPr>
              <a:t>ком прегледу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611188" y="98107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sr-Cyrl-CS" sz="3600">
                <a:solidFill>
                  <a:schemeClr val="tx2"/>
                </a:solidFill>
              </a:rPr>
              <a:t>Класификација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124075" y="1628775"/>
            <a:ext cx="4822825" cy="5572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Cyrl-CS" sz="2800"/>
              <a:t>Болести преносиве храном</a:t>
            </a:r>
            <a:r>
              <a:rPr lang="sr-Cyrl-CS"/>
              <a:t> 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116013" y="3068638"/>
            <a:ext cx="1438275" cy="4349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sz="2000"/>
              <a:t>Тровања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227763" y="3043238"/>
            <a:ext cx="1555750" cy="4349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Cyrl-CS" sz="2000"/>
              <a:t>Инфекције</a:t>
            </a:r>
            <a:r>
              <a:rPr lang="sr-Cyrl-CS"/>
              <a:t> </a:t>
            </a: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179388" y="4365625"/>
            <a:ext cx="1871662" cy="7397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Cyrl-CS" sz="2000"/>
              <a:t>Тровања хемикалијама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2195513" y="4149725"/>
            <a:ext cx="1316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sr-Latn-CS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2411413" y="4365625"/>
            <a:ext cx="1919287" cy="4349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Cyrl-CS" sz="2000"/>
              <a:t>Интоксикације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4624388" y="4214813"/>
            <a:ext cx="2222500" cy="4349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Cyrl-CS" sz="2000"/>
              <a:t>Ентеротоксогене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7432675" y="4214813"/>
            <a:ext cx="1493838" cy="434975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sr-Cyrl-CS" sz="2000"/>
              <a:t>Инвазивне</a:t>
            </a:r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 flipH="1">
            <a:off x="4284663" y="2060575"/>
            <a:ext cx="0" cy="36036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1763713" y="2420938"/>
            <a:ext cx="49688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1763713" y="2420938"/>
            <a:ext cx="0" cy="5762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H="1">
            <a:off x="6732588" y="2420938"/>
            <a:ext cx="0" cy="5762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 flipH="1">
            <a:off x="1763713" y="3573463"/>
            <a:ext cx="0" cy="431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539750" y="4005263"/>
            <a:ext cx="251936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 flipH="1">
            <a:off x="539750" y="4005263"/>
            <a:ext cx="0" cy="28733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>
            <a:off x="3059113" y="4005263"/>
            <a:ext cx="0" cy="28733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6732588" y="3500438"/>
            <a:ext cx="0" cy="2889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100" name="Line 20"/>
          <p:cNvSpPr>
            <a:spLocks noChangeShapeType="1"/>
          </p:cNvSpPr>
          <p:nvPr/>
        </p:nvSpPr>
        <p:spPr bwMode="auto">
          <a:xfrm>
            <a:off x="5364163" y="3789363"/>
            <a:ext cx="25209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>
            <a:off x="5364163" y="3789363"/>
            <a:ext cx="0" cy="3603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7885113" y="3789363"/>
            <a:ext cx="0" cy="3603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endParaRPr lang="sr-Latn-CS"/>
          </a:p>
        </p:txBody>
      </p:sp>
    </p:spTree>
  </p:cSld>
  <p:clrMapOvr>
    <a:masterClrMapping/>
  </p:clrMapOvr>
  <p:transition advTm="3042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Вирусне болести које се преносе</a:t>
            </a:r>
            <a:r>
              <a:rPr lang="sr-Cyrl-CS" sz="2800" b="1" smtClean="0">
                <a:latin typeface="Arial" charset="0"/>
              </a:rPr>
              <a:t> храном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229600" cy="3992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Вируси који су вирулентни само за човека и извор контаминације млека је човек.</a:t>
            </a:r>
          </a:p>
          <a:p>
            <a:pPr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 lvl="1"/>
            <a:r>
              <a:rPr lang="hr-HR" sz="2400" b="1" i="1" smtClean="0">
                <a:latin typeface="Arial" charset="0"/>
              </a:rPr>
              <a:t>Аденовируси</a:t>
            </a:r>
          </a:p>
          <a:p>
            <a:pPr lvl="1"/>
            <a:endParaRPr lang="hr-HR" sz="2400" b="1" i="1" smtClean="0">
              <a:latin typeface="Arial" charset="0"/>
            </a:endParaRPr>
          </a:p>
          <a:p>
            <a:pPr lvl="1"/>
            <a:r>
              <a:rPr lang="hr-HR" sz="2400" b="1" i="1" smtClean="0">
                <a:latin typeface="Arial" charset="0"/>
              </a:rPr>
              <a:t>Полиовируси</a:t>
            </a:r>
          </a:p>
          <a:p>
            <a:pPr lvl="1"/>
            <a:endParaRPr lang="hr-HR" sz="2400" b="1" i="1" smtClean="0">
              <a:latin typeface="Arial" charset="0"/>
            </a:endParaRPr>
          </a:p>
          <a:p>
            <a:pPr lvl="1"/>
            <a:r>
              <a:rPr lang="hr-HR" sz="2400" b="1" i="1" smtClean="0">
                <a:latin typeface="Arial" charset="0"/>
              </a:rPr>
              <a:t>Coxsacki virusi</a:t>
            </a:r>
          </a:p>
          <a:p>
            <a:pPr lvl="1"/>
            <a:endParaRPr lang="hr-HR" sz="2400" b="1" i="1" smtClean="0">
              <a:latin typeface="Arial" charset="0"/>
            </a:endParaRPr>
          </a:p>
          <a:p>
            <a:pPr lvl="1"/>
            <a:r>
              <a:rPr lang="hr-HR" sz="2400" b="1" i="1" smtClean="0">
                <a:latin typeface="Arial" charset="0"/>
              </a:rPr>
              <a:t>Вирус инфективног хепатитиса</a:t>
            </a:r>
            <a:endParaRPr lang="en-GB" sz="2400" b="1" i="1" smtClean="0">
              <a:latin typeface="Arial" charset="0"/>
            </a:endParaRPr>
          </a:p>
        </p:txBody>
      </p:sp>
    </p:spTree>
  </p:cSld>
  <p:clrMapOvr>
    <a:masterClrMapping/>
  </p:clrMapOvr>
  <p:transition advTm="128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44488"/>
            <a:ext cx="8675687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Алиментарна бољења узрокована бактеријама</a:t>
            </a:r>
            <a:br>
              <a:rPr lang="hr-HR" sz="2800" b="1" smtClean="0">
                <a:latin typeface="Arial" charset="0"/>
              </a:rPr>
            </a:br>
            <a:r>
              <a:rPr lang="hr-HR" sz="2800" b="1" smtClean="0">
                <a:latin typeface="Arial" charset="0"/>
              </a:rPr>
              <a:t>Шигелоза </a:t>
            </a:r>
            <a:r>
              <a:rPr lang="en-GB" sz="2800" b="1" smtClean="0">
                <a:latin typeface="Arial" charset="0"/>
              </a:rPr>
              <a:t/>
            </a:r>
            <a:br>
              <a:rPr lang="en-GB" sz="2800" b="1" smtClean="0">
                <a:latin typeface="Arial" charset="0"/>
              </a:rPr>
            </a:br>
            <a:endParaRPr lang="en-GB" sz="2800" b="1" smtClean="0">
              <a:latin typeface="Arial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052513"/>
            <a:ext cx="8893175" cy="5976937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endParaRPr lang="en-US" sz="2800" b="1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sr-Latn-CS" sz="2400" b="1" smtClean="0">
                <a:latin typeface="Arial" charset="0"/>
              </a:rPr>
              <a:t>Б</a:t>
            </a:r>
            <a:r>
              <a:rPr lang="hr-HR" sz="2400" b="1" smtClean="0">
                <a:latin typeface="Arial" charset="0"/>
              </a:rPr>
              <a:t>ациларна дизентерија људи узрокована бактеријама из рода </a:t>
            </a:r>
            <a:r>
              <a:rPr lang="hr-HR" sz="2400" b="1" i="1" smtClean="0">
                <a:latin typeface="Arial" charset="0"/>
              </a:rPr>
              <a:t>Shigella, </a:t>
            </a:r>
            <a:r>
              <a:rPr lang="hr-HR" sz="2400" b="1" smtClean="0">
                <a:latin typeface="Arial" charset="0"/>
              </a:rPr>
              <a:t>а карактерише се</a:t>
            </a:r>
            <a:r>
              <a:rPr lang="hr-HR" sz="2400" b="1" i="1" smtClean="0">
                <a:latin typeface="Arial" charset="0"/>
              </a:rPr>
              <a:t> </a:t>
            </a:r>
            <a:r>
              <a:rPr lang="hr-HR" sz="2400" b="1" smtClean="0">
                <a:latin typeface="Arial" charset="0"/>
              </a:rPr>
              <a:t>грчевима у доњем делу трбуха</a:t>
            </a:r>
            <a:r>
              <a:rPr lang="hr-HR" sz="2400" b="1" i="1" smtClean="0">
                <a:latin typeface="Arial" charset="0"/>
              </a:rPr>
              <a:t> </a:t>
            </a:r>
            <a:r>
              <a:rPr lang="hr-HR" sz="2400" b="1" smtClean="0">
                <a:latin typeface="Arial" charset="0"/>
              </a:rPr>
              <a:t>честим обилним столицама које садрже крв, мукус и инфламаторне ћелије. </a:t>
            </a:r>
          </a:p>
          <a:p>
            <a:pPr algn="just"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у крв доспевају само ендотоксини распаднутих шигела.</a:t>
            </a:r>
            <a:endParaRPr lang="en-U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sr-Latn-CS" sz="2400" b="1" i="1" smtClean="0">
                <a:latin typeface="Arial" charset="0"/>
              </a:rPr>
              <a:t>Shigella dysenteriae</a:t>
            </a:r>
            <a:r>
              <a:rPr lang="sr-Latn-CS" sz="2400" b="1" smtClean="0">
                <a:latin typeface="Arial" charset="0"/>
              </a:rPr>
              <a:t>:</a:t>
            </a:r>
            <a:endParaRPr lang="en-U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sr-Latn-CS" sz="2400" b="1" smtClean="0">
                <a:latin typeface="Arial" charset="0"/>
              </a:rPr>
              <a:t>цитотоксин, енеротоксин (</a:t>
            </a:r>
            <a:r>
              <a:rPr lang="sr-Latn-CS" sz="2400" b="1" i="1" smtClean="0">
                <a:latin typeface="Arial" charset="0"/>
              </a:rPr>
              <a:t>Shiga toxin</a:t>
            </a:r>
            <a:r>
              <a:rPr lang="sr-Latn-CS" sz="2400" b="1" smtClean="0">
                <a:latin typeface="Arial" charset="0"/>
              </a:rPr>
              <a:t>), термолабилан</a:t>
            </a:r>
            <a:endParaRPr lang="en-U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sr-Latn-CS" sz="2400" b="1" smtClean="0">
                <a:latin typeface="Arial" charset="0"/>
              </a:rPr>
              <a:t>инкубација</a:t>
            </a:r>
            <a:r>
              <a:rPr lang="ru-RU" sz="2400" b="1" smtClean="0">
                <a:latin typeface="Arial" charset="0"/>
              </a:rPr>
              <a:t>      1-3 дана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ru-RU" sz="2400" b="1" smtClean="0">
                <a:latin typeface="Arial" charset="0"/>
              </a:rPr>
              <a:t>12-96 h</a:t>
            </a:r>
            <a:r>
              <a:rPr lang="sr-Latn-CS" sz="2400" b="1" smtClean="0">
                <a:latin typeface="Arial" charset="0"/>
              </a:rPr>
              <a:t>)</a:t>
            </a:r>
            <a:endParaRPr lang="ru-RU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sr-Latn-CS" sz="2400" b="1" smtClean="0">
                <a:latin typeface="Arial" charset="0"/>
              </a:rPr>
              <a:t>в</a:t>
            </a:r>
            <a:r>
              <a:rPr lang="ru-RU" sz="2400" b="1" smtClean="0">
                <a:latin typeface="Arial" charset="0"/>
              </a:rPr>
              <a:t>ећином </a:t>
            </a:r>
            <a:r>
              <a:rPr lang="sr-Latn-CS" sz="2400" b="1" smtClean="0">
                <a:latin typeface="Arial" charset="0"/>
              </a:rPr>
              <a:t>код </a:t>
            </a:r>
            <a:r>
              <a:rPr lang="ru-RU" sz="2400" b="1" smtClean="0">
                <a:latin typeface="Arial" charset="0"/>
              </a:rPr>
              <a:t>дец</a:t>
            </a:r>
            <a:r>
              <a:rPr lang="sr-Latn-CS" sz="2400" b="1" smtClean="0">
                <a:latin typeface="Arial" charset="0"/>
              </a:rPr>
              <a:t>е</a:t>
            </a:r>
            <a:r>
              <a:rPr lang="ru-RU" sz="2400" b="1" smtClean="0">
                <a:latin typeface="Arial" charset="0"/>
              </a:rPr>
              <a:t> испод  5 година</a:t>
            </a:r>
            <a:r>
              <a:rPr lang="sr-Latn-CS" sz="2400" b="1" smtClean="0">
                <a:latin typeface="Arial" charset="0"/>
              </a:rPr>
              <a:t> и </a:t>
            </a:r>
            <a:r>
              <a:rPr lang="ru-RU" sz="2400" b="1" smtClean="0">
                <a:latin typeface="Arial" charset="0"/>
              </a:rPr>
              <a:t>у густо насељеним областима неразвијених земаља</a:t>
            </a:r>
            <a:endParaRPr lang="en-U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ru-RU" sz="28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sr-Latn-CS" sz="28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sr-Latn-CS" sz="18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sr-Latn-CS" sz="1800" b="1" i="1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endParaRPr lang="en-GB" sz="1800" smtClean="0"/>
          </a:p>
        </p:txBody>
      </p:sp>
    </p:spTree>
  </p:cSld>
  <p:clrMapOvr>
    <a:masterClrMapping/>
  </p:clrMapOvr>
  <p:transition advTm="2733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39888"/>
            <a:ext cx="4319588" cy="4525962"/>
          </a:xfrm>
        </p:spPr>
        <p:txBody>
          <a:bodyPr/>
          <a:lstStyle/>
          <a:p>
            <a:pPr>
              <a:buClr>
                <a:schemeClr val="accent2"/>
              </a:buClr>
              <a:buFont typeface="Arial" charset="0"/>
              <a:buNone/>
            </a:pPr>
            <a:r>
              <a:rPr lang="hr-HR" sz="2000" b="1" smtClean="0">
                <a:latin typeface="Arial" charset="0"/>
              </a:rPr>
              <a:t>Најбоља превентивна мера је:</a:t>
            </a:r>
          </a:p>
          <a:p>
            <a:pPr lvl="1"/>
            <a:r>
              <a:rPr lang="hr-HR" sz="2000" b="1" smtClean="0">
                <a:latin typeface="Arial" charset="0"/>
              </a:rPr>
              <a:t> добра лична хигијена,</a:t>
            </a:r>
            <a:endParaRPr lang="en-US" sz="2000" b="1" smtClean="0">
              <a:latin typeface="Arial" charset="0"/>
            </a:endParaRPr>
          </a:p>
          <a:p>
            <a:pPr lvl="1"/>
            <a:endParaRPr lang="hr-HR" sz="2000" b="1" smtClean="0">
              <a:latin typeface="Arial" charset="0"/>
            </a:endParaRPr>
          </a:p>
          <a:p>
            <a:pPr lvl="1"/>
            <a:r>
              <a:rPr lang="hr-HR" sz="2000" b="1" smtClean="0">
                <a:latin typeface="Arial" charset="0"/>
              </a:rPr>
              <a:t>образовање радника који учествују у производњи хране,</a:t>
            </a:r>
            <a:endParaRPr lang="en-US" sz="2000" b="1" smtClean="0">
              <a:latin typeface="Arial" charset="0"/>
            </a:endParaRPr>
          </a:p>
          <a:p>
            <a:pPr lvl="1"/>
            <a:endParaRPr lang="hr-HR" sz="2000" b="1" smtClean="0">
              <a:latin typeface="Arial" charset="0"/>
            </a:endParaRPr>
          </a:p>
          <a:p>
            <a:pPr lvl="1"/>
            <a:r>
              <a:rPr lang="hr-HR" sz="2000" b="1" smtClean="0">
                <a:latin typeface="Arial" charset="0"/>
              </a:rPr>
              <a:t>заштита здравља за све који се баве производњом хране.</a:t>
            </a:r>
            <a:endParaRPr lang="en-US" sz="2000" b="1" smtClean="0">
              <a:latin typeface="Arial" charset="0"/>
            </a:endParaRPr>
          </a:p>
          <a:p>
            <a:pPr lvl="1"/>
            <a:endParaRPr lang="hr-HR" sz="2000" b="1" smtClean="0">
              <a:latin typeface="Arial" charset="0"/>
            </a:endParaRPr>
          </a:p>
          <a:p>
            <a:pPr lvl="1"/>
            <a:endParaRPr lang="sr-Cyrl-CS" smtClean="0"/>
          </a:p>
          <a:p>
            <a:endParaRPr lang="en-GB" smtClean="0"/>
          </a:p>
          <a:p>
            <a:pPr>
              <a:buClr>
                <a:schemeClr val="accent2"/>
              </a:buClr>
            </a:pPr>
            <a:endParaRPr lang="en-GB" smtClean="0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16113"/>
            <a:ext cx="4038600" cy="4525962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hr-HR" b="1" smtClean="0">
                <a:latin typeface="Arial" charset="0"/>
              </a:rPr>
              <a:t>Редовно хлорисање воде за пиће</a:t>
            </a:r>
            <a:r>
              <a:rPr lang="sr-Cyrl-CS" b="1" smtClean="0">
                <a:latin typeface="Arial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sr-Cyrl-CS" b="1" smtClean="0">
                <a:latin typeface="Arial" charset="0"/>
              </a:rPr>
              <a:t>контрола авио саобраћаја</a:t>
            </a:r>
          </a:p>
          <a:p>
            <a:pPr lvl="1">
              <a:lnSpc>
                <a:spcPct val="90000"/>
              </a:lnSpc>
            </a:pPr>
            <a:r>
              <a:rPr lang="sr-Latn-CS" b="1" smtClean="0">
                <a:latin typeface="Arial" charset="0"/>
              </a:rPr>
              <a:t>Правилан отклон хуманих фекалија</a:t>
            </a:r>
            <a:endParaRPr lang="sr-Cyrl-CS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b="1" smtClean="0">
                <a:latin typeface="Arial" charset="0"/>
              </a:rPr>
              <a:t>Исхрана беба са мајчиним млеком</a:t>
            </a:r>
            <a:endParaRPr lang="en-US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b="1" smtClean="0">
                <a:latin typeface="Arial" charset="0"/>
              </a:rPr>
              <a:t>безбедност хране</a:t>
            </a:r>
            <a:endParaRPr lang="en-US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sr-Latn-CS" b="1" smtClean="0">
                <a:latin typeface="Arial" charset="0"/>
              </a:rPr>
              <a:t>руковање</a:t>
            </a:r>
            <a:r>
              <a:rPr lang="en-US" b="1" smtClean="0">
                <a:latin typeface="Arial" charset="0"/>
              </a:rPr>
              <a:t>/</a:t>
            </a:r>
            <a:r>
              <a:rPr lang="sr-Latn-CS" b="1" smtClean="0">
                <a:latin typeface="Arial" charset="0"/>
              </a:rPr>
              <a:t>обрада</a:t>
            </a:r>
            <a:endParaRPr lang="en-US" b="1" smtClean="0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b="1" smtClean="0">
                <a:latin typeface="Arial" charset="0"/>
              </a:rPr>
              <a:t>инсп</a:t>
            </a:r>
            <a:r>
              <a:rPr lang="sr-Latn-CS" b="1" smtClean="0">
                <a:latin typeface="Arial" charset="0"/>
              </a:rPr>
              <a:t>екције</a:t>
            </a:r>
            <a:endParaRPr lang="en-US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38004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i="1" dirty="0" smtClean="0">
                <a:latin typeface="Arial" charset="0"/>
              </a:rPr>
              <a:t>Listeria monocytogenes</a:t>
            </a:r>
            <a:endParaRPr lang="en-GB" sz="2800" b="1" i="1" dirty="0" smtClean="0">
              <a:latin typeface="Arial" charset="0"/>
            </a:endParaRP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1052513"/>
            <a:ext cx="8893175" cy="59055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Код људи изазива:</a:t>
            </a:r>
          </a:p>
          <a:p>
            <a:pPr>
              <a:buClr>
                <a:schemeClr val="accent2"/>
              </a:buClr>
            </a:pPr>
            <a:r>
              <a:rPr lang="sr-Latn-CS" sz="2400" b="1" smtClean="0">
                <a:latin typeface="Arial" charset="0"/>
              </a:rPr>
              <a:t>м</a:t>
            </a:r>
            <a:r>
              <a:rPr lang="ru-RU" sz="2400" b="1" smtClean="0">
                <a:latin typeface="Arial" charset="0"/>
              </a:rPr>
              <a:t>енингитис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ru-RU" sz="2400" b="1" smtClean="0">
                <a:latin typeface="Arial" charset="0"/>
              </a:rPr>
              <a:t>енцефалитис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ru-RU" sz="2400" b="1" smtClean="0">
                <a:latin typeface="Arial" charset="0"/>
              </a:rPr>
              <a:t>ендокардитис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ru-RU" sz="2400" b="1" smtClean="0">
                <a:latin typeface="Arial" charset="0"/>
              </a:rPr>
              <a:t>ендофталмитис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ru-RU" sz="2400" b="1" smtClean="0">
                <a:latin typeface="Arial" charset="0"/>
              </a:rPr>
              <a:t>остеомијелитис</a:t>
            </a:r>
            <a:endParaRPr lang="sr-Latn-C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ru-RU" sz="2400" b="1" smtClean="0">
                <a:latin typeface="Arial" charset="0"/>
              </a:rPr>
              <a:t>Хемолизин</a:t>
            </a:r>
            <a:r>
              <a:rPr lang="sr-Latn-CS" sz="2400" b="1" smtClean="0">
                <a:latin typeface="Arial" charset="0"/>
              </a:rPr>
              <a:t> и </a:t>
            </a:r>
            <a:r>
              <a:rPr lang="ru-RU" sz="2400" b="1" smtClean="0">
                <a:latin typeface="Arial" charset="0"/>
              </a:rPr>
              <a:t>цитотонични токсин.</a:t>
            </a:r>
          </a:p>
          <a:p>
            <a:pPr>
              <a:buClr>
                <a:schemeClr val="accent2"/>
              </a:buClr>
            </a:pPr>
            <a:r>
              <a:rPr lang="ru-RU" sz="2400" b="1" smtClean="0">
                <a:latin typeface="Arial" charset="0"/>
              </a:rPr>
              <a:t>Извори инфекције: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ru-RU" sz="2400" b="1" smtClean="0">
                <a:latin typeface="Arial" charset="0"/>
              </a:rPr>
              <a:t>оболели људи </a:t>
            </a:r>
            <a:r>
              <a:rPr lang="sr-Latn-CS" sz="2400" b="1" smtClean="0">
                <a:latin typeface="Arial" charset="0"/>
              </a:rPr>
              <a:t>и </a:t>
            </a:r>
            <a:r>
              <a:rPr lang="ru-RU" sz="2400" b="1" smtClean="0">
                <a:latin typeface="Arial" charset="0"/>
              </a:rPr>
              <a:t>животиње.</a:t>
            </a:r>
            <a:endParaRPr lang="sr-Latn-C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ru-RU" sz="2400" b="1" smtClean="0">
                <a:latin typeface="Arial" charset="0"/>
              </a:rPr>
              <a:t>Алиментарни пут уношења</a:t>
            </a:r>
          </a:p>
          <a:p>
            <a:pPr>
              <a:buClr>
                <a:schemeClr val="accent2"/>
              </a:buClr>
            </a:pPr>
            <a:r>
              <a:rPr lang="ru-RU" sz="2400" b="1" smtClean="0">
                <a:latin typeface="Arial" charset="0"/>
              </a:rPr>
              <a:t>Умножавање у макрофагима, прскање макрофага и септикемија.</a:t>
            </a:r>
          </a:p>
          <a:p>
            <a:pPr>
              <a:buClr>
                <a:schemeClr val="accent2"/>
              </a:buClr>
              <a:buFont typeface="Arial" charset="0"/>
              <a:buNone/>
            </a:pPr>
            <a:endParaRPr lang="ru-RU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ru-RU" sz="32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ru-RU" sz="32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sz="32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sz="3200" b="1" smtClean="0">
              <a:latin typeface="Arial" charset="0"/>
            </a:endParaRPr>
          </a:p>
          <a:p>
            <a:endParaRPr lang="sr-Latn-CS" sz="3200" b="1" smtClean="0">
              <a:latin typeface="Arial" charset="0"/>
            </a:endParaRPr>
          </a:p>
        </p:txBody>
      </p:sp>
    </p:spTree>
  </p:cSld>
  <p:clrMapOvr>
    <a:masterClrMapping/>
  </p:clrMapOvr>
  <p:transition advTm="24707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828675"/>
            <a:ext cx="8229600" cy="944563"/>
          </a:xfrm>
        </p:spPr>
        <p:txBody>
          <a:bodyPr/>
          <a:lstStyle/>
          <a:p>
            <a:pPr algn="l">
              <a:buClr>
                <a:schemeClr val="accent2"/>
              </a:buClr>
            </a:pPr>
            <a:r>
              <a:rPr lang="en-GB" sz="2800" b="1" smtClean="0">
                <a:latin typeface="Arial" charset="0"/>
              </a:rPr>
              <a:t>Salmonella enteritidis</a:t>
            </a: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468313" y="1989138"/>
            <a:ext cx="45720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hr-HR" sz="2400" b="1">
                <a:latin typeface="Arial" charset="0"/>
              </a:rPr>
              <a:t>Извори 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 b="1">
                <a:latin typeface="Arial" charset="0"/>
              </a:rPr>
              <a:t>Пилеће месо и јаја</a:t>
            </a:r>
            <a:endParaRPr lang="en-US" sz="2400" b="1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 b="1">
                <a:latin typeface="Arial" charset="0"/>
              </a:rPr>
              <a:t>Сирово млеко</a:t>
            </a:r>
            <a:endParaRPr lang="en-US" sz="2400" b="1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 b="1">
                <a:latin typeface="Arial" charset="0"/>
              </a:rPr>
              <a:t>Говеђе месо</a:t>
            </a:r>
            <a:endParaRPr lang="en-US" sz="2400" b="1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 b="1">
                <a:latin typeface="Arial" charset="0"/>
              </a:rPr>
              <a:t>Неопрано воће</a:t>
            </a:r>
          </a:p>
        </p:txBody>
      </p:sp>
      <p:sp>
        <p:nvSpPr>
          <p:cNvPr id="62468" name="Rectangle 5"/>
          <p:cNvSpPr>
            <a:spLocks noChangeArrowheads="1"/>
          </p:cNvSpPr>
          <p:nvPr/>
        </p:nvSpPr>
        <p:spPr bwMode="auto">
          <a:xfrm>
            <a:off x="4211638" y="1700213"/>
            <a:ext cx="4968875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en-US" sz="2400" b="1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•"/>
            </a:pPr>
            <a:r>
              <a:rPr lang="hr-HR" sz="2400" b="1">
                <a:latin typeface="Arial" charset="0"/>
              </a:rPr>
              <a:t>Знаци болести</a:t>
            </a:r>
            <a:endParaRPr lang="en-US" sz="2400" b="1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 b="1">
                <a:latin typeface="Arial" charset="0"/>
              </a:rPr>
              <a:t>Почетак болести</a:t>
            </a:r>
            <a:r>
              <a:rPr lang="en-US" sz="2400" b="1">
                <a:latin typeface="Arial" charset="0"/>
              </a:rPr>
              <a:t>: 12-72h</a:t>
            </a:r>
            <a:endParaRPr lang="hr-HR" sz="2400" b="1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Tx/>
              <a:buChar char="–"/>
            </a:pPr>
            <a:r>
              <a:rPr lang="hr-HR" sz="2400" b="1">
                <a:latin typeface="Arial" charset="0"/>
              </a:rPr>
              <a:t>Дијареа, грозница, грчеви</a:t>
            </a:r>
            <a:endParaRPr lang="en-US" sz="2400" b="1">
              <a:latin typeface="Arial" charset="0"/>
            </a:endParaRP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700338" y="0"/>
            <a:ext cx="32400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Салмонел</a:t>
            </a:r>
            <a:r>
              <a:rPr lang="hr-HR" sz="3200" b="1">
                <a:latin typeface="Arial" charset="0"/>
              </a:rPr>
              <a:t>озе</a:t>
            </a:r>
            <a:br>
              <a:rPr lang="hr-HR" sz="3200" b="1">
                <a:latin typeface="Arial" charset="0"/>
              </a:rPr>
            </a:br>
            <a:endParaRPr lang="en-US" sz="3200" b="1">
              <a:latin typeface="Arial" charset="0"/>
            </a:endParaRPr>
          </a:p>
        </p:txBody>
      </p:sp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i="1" dirty="0" smtClean="0">
                <a:latin typeface="Arial" charset="0"/>
              </a:rPr>
              <a:t>Yersinia enterocolitica</a:t>
            </a:r>
            <a:endParaRPr lang="en-GB" sz="2800" b="1" i="1" dirty="0" smtClean="0">
              <a:latin typeface="Arial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1200" b="1" smtClean="0"/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800" b="1" smtClean="0"/>
              <a:t>Серотипови патогени за човека су: О:3</a:t>
            </a:r>
            <a:r>
              <a:rPr lang="en-US" sz="2800" b="1" smtClean="0"/>
              <a:t>, О</a:t>
            </a:r>
            <a:r>
              <a:rPr lang="sr-Latn-CS" sz="2800" b="1" smtClean="0"/>
              <a:t>:</a:t>
            </a:r>
            <a:r>
              <a:rPr lang="en-US" sz="2800" b="1" smtClean="0"/>
              <a:t>8</a:t>
            </a:r>
            <a:r>
              <a:rPr lang="hr-HR" sz="2800" b="1" smtClean="0"/>
              <a:t> и О:9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1200" b="1" smtClean="0"/>
          </a:p>
          <a:p>
            <a:pPr>
              <a:lnSpc>
                <a:spcPct val="90000"/>
              </a:lnSpc>
            </a:pPr>
            <a:r>
              <a:rPr lang="hr-HR" sz="2800" b="1" smtClean="0"/>
              <a:t>Код људи изазива:</a:t>
            </a:r>
          </a:p>
          <a:p>
            <a:pPr>
              <a:lnSpc>
                <a:spcPct val="90000"/>
              </a:lnSpc>
            </a:pPr>
            <a:r>
              <a:rPr lang="sr-Latn-CS" sz="2800" b="1" smtClean="0"/>
              <a:t>г</a:t>
            </a:r>
            <a:r>
              <a:rPr lang="ru-RU" sz="2800" b="1" smtClean="0"/>
              <a:t>астроентеритис</a:t>
            </a:r>
          </a:p>
          <a:p>
            <a:pPr>
              <a:lnSpc>
                <a:spcPct val="90000"/>
              </a:lnSpc>
            </a:pPr>
            <a:r>
              <a:rPr lang="sr-Latn-CS" sz="2800" b="1" smtClean="0"/>
              <a:t>а</a:t>
            </a:r>
            <a:r>
              <a:rPr lang="ru-RU" sz="2800" b="1" smtClean="0"/>
              <a:t>ртритис</a:t>
            </a:r>
          </a:p>
          <a:p>
            <a:pPr>
              <a:lnSpc>
                <a:spcPct val="90000"/>
              </a:lnSpc>
            </a:pPr>
            <a:r>
              <a:rPr lang="sr-Latn-CS" sz="2800" b="1" smtClean="0"/>
              <a:t>с</a:t>
            </a:r>
            <a:r>
              <a:rPr lang="ru-RU" sz="2800" b="1" smtClean="0"/>
              <a:t>ептикемију</a:t>
            </a:r>
          </a:p>
          <a:p>
            <a:pPr>
              <a:lnSpc>
                <a:spcPct val="90000"/>
              </a:lnSpc>
            </a:pPr>
            <a:r>
              <a:rPr lang="sr-Latn-CS" sz="2800" b="1" smtClean="0"/>
              <a:t>м</a:t>
            </a:r>
            <a:r>
              <a:rPr lang="ru-RU" sz="2800" b="1" smtClean="0"/>
              <a:t>енингитис</a:t>
            </a:r>
          </a:p>
          <a:p>
            <a:pPr>
              <a:lnSpc>
                <a:spcPct val="90000"/>
              </a:lnSpc>
            </a:pPr>
            <a:r>
              <a:rPr lang="sr-Latn-CS" sz="2800" b="1" smtClean="0"/>
              <a:t>н</a:t>
            </a:r>
            <a:r>
              <a:rPr lang="ru-RU" sz="2800" b="1" smtClean="0"/>
              <a:t>одоз</a:t>
            </a:r>
            <a:r>
              <a:rPr lang="sr-Latn-CS" sz="2800" b="1" smtClean="0"/>
              <a:t>ни еритем</a:t>
            </a:r>
            <a:endParaRPr lang="ru-RU" sz="2800" b="1" smtClean="0"/>
          </a:p>
          <a:p>
            <a:pPr>
              <a:lnSpc>
                <a:spcPct val="90000"/>
              </a:lnSpc>
            </a:pPr>
            <a:r>
              <a:rPr lang="ru-RU" sz="2800" b="1" smtClean="0"/>
              <a:t>илеитис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2800" b="1" smtClean="0"/>
          </a:p>
        </p:txBody>
      </p:sp>
    </p:spTree>
  </p:cSld>
  <p:clrMapOvr>
    <a:masterClrMapping/>
  </p:clrMapOvr>
  <p:transition advTm="13217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i="1" dirty="0" smtClean="0">
                <a:latin typeface="Arial" charset="0"/>
              </a:rPr>
              <a:t>Aeromonas hydrophila</a:t>
            </a:r>
            <a:endParaRPr lang="en-GB" sz="2800" b="1" i="1" dirty="0" smtClean="0">
              <a:latin typeface="Arial" charset="0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Изазива два типа ентеричних обољења:</a:t>
            </a:r>
          </a:p>
          <a:p>
            <a:pPr lvl="1">
              <a:lnSpc>
                <a:spcPct val="80000"/>
              </a:lnSpc>
            </a:pPr>
            <a:r>
              <a:rPr lang="hr-HR" sz="2400" b="1" smtClean="0">
                <a:latin typeface="Arial" charset="0"/>
              </a:rPr>
              <a:t>сличан колери</a:t>
            </a:r>
          </a:p>
          <a:p>
            <a:pPr lvl="1">
              <a:lnSpc>
                <a:spcPct val="80000"/>
              </a:lnSpc>
            </a:pPr>
            <a:r>
              <a:rPr lang="hr-HR" sz="2400" b="1" smtClean="0">
                <a:latin typeface="Arial" charset="0"/>
              </a:rPr>
              <a:t>сличан дизентерији.</a:t>
            </a:r>
          </a:p>
          <a:p>
            <a:pPr lvl="1">
              <a:lnSpc>
                <a:spcPct val="80000"/>
              </a:lnSpc>
            </a:pPr>
            <a:endParaRPr lang="hr-HR" sz="2400" b="1" smtClean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Вирулентни фактори:</a:t>
            </a:r>
          </a:p>
          <a:p>
            <a:pPr lvl="1">
              <a:lnSpc>
                <a:spcPct val="80000"/>
              </a:lnSpc>
            </a:pPr>
            <a:r>
              <a:rPr lang="hr-HR" sz="2400" b="1" smtClean="0">
                <a:latin typeface="Arial" charset="0"/>
              </a:rPr>
              <a:t>термостабилни ентеротоксин</a:t>
            </a:r>
          </a:p>
          <a:p>
            <a:pPr lvl="1">
              <a:lnSpc>
                <a:spcPct val="80000"/>
              </a:lnSpc>
            </a:pPr>
            <a:r>
              <a:rPr lang="hr-HR" sz="2400" b="1" smtClean="0">
                <a:latin typeface="Arial" charset="0"/>
              </a:rPr>
              <a:t>термолабилни ентеротоксин</a:t>
            </a:r>
          </a:p>
          <a:p>
            <a:pPr lvl="1">
              <a:lnSpc>
                <a:spcPct val="80000"/>
              </a:lnSpc>
            </a:pPr>
            <a:r>
              <a:rPr lang="hr-HR" sz="2400" b="1" smtClean="0">
                <a:latin typeface="Arial" charset="0"/>
              </a:rPr>
              <a:t>цитотоксин</a:t>
            </a:r>
          </a:p>
          <a:p>
            <a:pPr lvl="1">
              <a:lnSpc>
                <a:spcPct val="80000"/>
              </a:lnSpc>
            </a:pPr>
            <a:r>
              <a:rPr lang="hr-HR" sz="2400" b="1" smtClean="0">
                <a:latin typeface="Arial" charset="0"/>
              </a:rPr>
              <a:t>хемолизини</a:t>
            </a:r>
          </a:p>
          <a:p>
            <a:pPr lvl="1">
              <a:lnSpc>
                <a:spcPct val="80000"/>
              </a:lnSpc>
            </a:pPr>
            <a:endParaRPr lang="hr-HR" sz="2400" b="1" smtClean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Главни извор инфекције</a:t>
            </a:r>
            <a:r>
              <a:rPr lang="en-US" sz="2400" b="1" smtClean="0">
                <a:latin typeface="Arial" charset="0"/>
              </a:rPr>
              <a:t>- </a:t>
            </a:r>
            <a:r>
              <a:rPr lang="hr-HR" sz="2400" b="1" smtClean="0">
                <a:latin typeface="Arial" charset="0"/>
              </a:rPr>
              <a:t>вода</a:t>
            </a:r>
          </a:p>
        </p:txBody>
      </p:sp>
    </p:spTree>
  </p:cSld>
  <p:clrMapOvr>
    <a:masterClrMapping/>
  </p:clrMapOvr>
  <p:transition advTm="1851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79851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ru-RU" sz="2800" b="1" i="1" smtClean="0">
                <a:latin typeface="Arial" charset="0"/>
              </a:rPr>
              <a:t>Е. coli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69850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ru-RU" sz="2400" b="1" smtClean="0">
                <a:latin typeface="Arial" charset="0"/>
              </a:rPr>
              <a:t>Нормално се налази у дигестивном тракту људи животиња.</a:t>
            </a:r>
          </a:p>
          <a:p>
            <a:pPr>
              <a:buClr>
                <a:schemeClr val="accent2"/>
              </a:buClr>
            </a:pPr>
            <a:r>
              <a:rPr lang="ru-RU" sz="2400" b="1" smtClean="0">
                <a:latin typeface="Arial" charset="0"/>
              </a:rPr>
              <a:t>60 од 176 серотипова Е. coli су патогени за човека.</a:t>
            </a:r>
            <a:endParaRPr lang="sr-Latn-CS" sz="2400" b="1" smtClean="0">
              <a:latin typeface="Arial" charset="0"/>
            </a:endParaRPr>
          </a:p>
          <a:p>
            <a:pPr>
              <a:buClr>
                <a:schemeClr val="accent2"/>
              </a:buCl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Патогене E. coli-ентеровирулентне:</a:t>
            </a: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Ентеротоксогене </a:t>
            </a: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Ентеропатогене</a:t>
            </a: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Ентероинвазивне</a:t>
            </a: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Ентерохеморагичне </a:t>
            </a: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Ентероадхерентне </a:t>
            </a: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Ентероагрегативне</a:t>
            </a:r>
            <a:r>
              <a:rPr lang="hr-HR" b="1" smtClean="0">
                <a:latin typeface="Arial" charset="0"/>
              </a:rPr>
              <a:t> </a:t>
            </a:r>
          </a:p>
          <a:p>
            <a:pPr>
              <a:buClr>
                <a:schemeClr val="accent2"/>
              </a:buClr>
            </a:pPr>
            <a:endParaRPr lang="hr-HR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hr-HR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mtClean="0">
              <a:latin typeface="Arial" charset="0"/>
            </a:endParaRPr>
          </a:p>
        </p:txBody>
      </p:sp>
    </p:spTree>
  </p:cSld>
  <p:clrMapOvr>
    <a:masterClrMapping/>
  </p:clrMapOvr>
  <p:transition advTm="25956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79851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Ентеропатогене </a:t>
            </a:r>
            <a:r>
              <a:rPr lang="hr-HR" sz="2800" b="1" i="1" smtClean="0">
                <a:latin typeface="Arial" charset="0"/>
              </a:rPr>
              <a:t>E. coli</a:t>
            </a:r>
            <a:r>
              <a:rPr lang="hr-HR" sz="2800" b="1" smtClean="0">
                <a:latin typeface="Arial" charset="0"/>
              </a:rPr>
              <a:t> (EPEC)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8363" y="2492375"/>
            <a:ext cx="7818437" cy="37719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Изазивају акутни гастроентеритис код одојчади и мале деце.</a:t>
            </a:r>
          </a:p>
          <a:p>
            <a:pPr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Сојеви нису инвазивни, мада проузрокују патолошкохистолошке промене цревног епитела.</a:t>
            </a:r>
            <a:endParaRPr lang="en-GB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2400" b="1" smtClean="0">
              <a:latin typeface="Arial" charset="0"/>
            </a:endParaRPr>
          </a:p>
        </p:txBody>
      </p:sp>
    </p:spTree>
  </p:cSld>
  <p:clrMapOvr>
    <a:masterClrMapping/>
  </p:clrMapOvr>
  <p:transition advTm="758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8964613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000" b="1" smtClean="0">
                <a:latin typeface="Arial" charset="0"/>
              </a:rPr>
              <a:t>О</a:t>
            </a:r>
            <a:r>
              <a:rPr lang="en-US" sz="2000" b="1" smtClean="0">
                <a:latin typeface="Arial" charset="0"/>
              </a:rPr>
              <a:t>дре</a:t>
            </a:r>
            <a:r>
              <a:rPr lang="sr-Cyrl-CS" sz="2000" b="1" smtClean="0">
                <a:latin typeface="Arial" charset="0"/>
              </a:rPr>
              <a:t>ђ</a:t>
            </a:r>
            <a:r>
              <a:rPr lang="en-US" sz="2000" b="1" smtClean="0">
                <a:latin typeface="Arial" charset="0"/>
              </a:rPr>
              <a:t>ује се изглед намирнице и утвр</a:t>
            </a:r>
            <a:r>
              <a:rPr lang="sr-Cyrl-CS" sz="2000" b="1" smtClean="0">
                <a:latin typeface="Arial" charset="0"/>
              </a:rPr>
              <a:t>ђ</a:t>
            </a:r>
            <a:r>
              <a:rPr lang="en-US" sz="2000" b="1" smtClean="0">
                <a:latin typeface="Arial" charset="0"/>
              </a:rPr>
              <a:t>ивање одступања од особина нормалног изгледа:</a:t>
            </a:r>
            <a:endParaRPr lang="sr-Latn-C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Arial" charset="0"/>
              </a:rPr>
              <a:t>-</a:t>
            </a:r>
            <a:r>
              <a:rPr lang="sr-Latn-CS" sz="2000" b="1" smtClean="0">
                <a:latin typeface="Arial" charset="0"/>
              </a:rPr>
              <a:t>и</a:t>
            </a:r>
            <a:r>
              <a:rPr lang="en-US" sz="2000" b="1" smtClean="0">
                <a:latin typeface="Arial" charset="0"/>
              </a:rPr>
              <a:t>зглед спољне повр</a:t>
            </a:r>
            <a:r>
              <a:rPr lang="sr-Latn-CS" sz="2000" b="1" smtClean="0">
                <a:latin typeface="Arial" charset="0"/>
              </a:rPr>
              <a:t>ш</a:t>
            </a:r>
            <a:r>
              <a:rPr lang="en-US" sz="2000" b="1" smtClean="0">
                <a:latin typeface="Arial" charset="0"/>
              </a:rPr>
              <a:t>ине и пресека, </a:t>
            </a:r>
            <a:r>
              <a:rPr lang="sr-Cyrl-CS" sz="2000" b="1" smtClean="0">
                <a:latin typeface="Arial" charset="0"/>
              </a:rPr>
              <a:t>ч</a:t>
            </a:r>
            <a:r>
              <a:rPr lang="en-US" sz="2000" b="1" smtClean="0">
                <a:latin typeface="Arial" charset="0"/>
              </a:rPr>
              <a:t>врстина, еластицитет, боја, мирис, укус</a:t>
            </a:r>
            <a:r>
              <a:rPr lang="sr-Latn-CS" sz="2000" b="1" smtClean="0">
                <a:latin typeface="Arial" charset="0"/>
              </a:rPr>
              <a:t>,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Arial" charset="0"/>
              </a:rPr>
              <a:t>-</a:t>
            </a:r>
            <a:r>
              <a:rPr lang="en-US" sz="2000" b="1" smtClean="0">
                <a:latin typeface="Arial" charset="0"/>
              </a:rPr>
              <a:t>стране примесе(нпр.инсекти,њихове ларве или фецес, паразити, плесни,</a:t>
            </a:r>
            <a:endParaRPr lang="sr-Latn-C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sr-Latn-CS" sz="2000" b="1" smtClean="0">
                <a:latin typeface="Arial" charset="0"/>
              </a:rPr>
              <a:t>-</a:t>
            </a:r>
            <a:r>
              <a:rPr lang="en-US" sz="2000" b="1" smtClean="0">
                <a:latin typeface="Arial" charset="0"/>
              </a:rPr>
              <a:t>уродице,опиљци метала, песак, земља, делови амбала</a:t>
            </a:r>
            <a:r>
              <a:rPr lang="sr-Latn-CS" sz="2000" b="1" smtClean="0">
                <a:latin typeface="Arial" charset="0"/>
              </a:rPr>
              <a:t>ж</a:t>
            </a:r>
            <a:r>
              <a:rPr lang="en-US" sz="2000" b="1" smtClean="0">
                <a:latin typeface="Arial" charset="0"/>
              </a:rPr>
              <a:t>е и др.)</a:t>
            </a:r>
            <a:endParaRPr lang="sr-Latn-C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Arial" charset="0"/>
              </a:rPr>
              <a:t>-</a:t>
            </a:r>
            <a:r>
              <a:rPr lang="sr-Latn-CS" sz="2000" b="1" smtClean="0">
                <a:latin typeface="Arial" charset="0"/>
              </a:rPr>
              <a:t>и</a:t>
            </a:r>
            <a:r>
              <a:rPr lang="en-US" sz="2000" b="1" smtClean="0">
                <a:latin typeface="Arial" charset="0"/>
              </a:rPr>
              <a:t>зглед амбала</a:t>
            </a:r>
            <a:r>
              <a:rPr lang="sr-Cyrl-CS" sz="2000" b="1" smtClean="0">
                <a:latin typeface="Arial" charset="0"/>
              </a:rPr>
              <a:t>ж</a:t>
            </a:r>
            <a:r>
              <a:rPr lang="en-US" sz="2000" b="1" smtClean="0">
                <a:latin typeface="Arial" charset="0"/>
              </a:rPr>
              <a:t>а-да ли је паковање одговарају</a:t>
            </a:r>
            <a:r>
              <a:rPr lang="sr-Cyrl-CS" sz="2000" b="1" smtClean="0">
                <a:latin typeface="Arial" charset="0"/>
              </a:rPr>
              <a:t>ћ</a:t>
            </a:r>
            <a:r>
              <a:rPr lang="en-US" sz="2000" b="1" smtClean="0">
                <a:latin typeface="Arial" charset="0"/>
              </a:rPr>
              <a:t>е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Arial" charset="0"/>
              </a:rPr>
              <a:t>и нео</a:t>
            </a:r>
            <a:r>
              <a:rPr lang="sr-Cyrl-CS" sz="2000" b="1" smtClean="0">
                <a:latin typeface="Arial" charset="0"/>
              </a:rPr>
              <a:t>ш</a:t>
            </a:r>
            <a:r>
              <a:rPr lang="en-US" sz="2000" b="1" smtClean="0">
                <a:latin typeface="Arial" charset="0"/>
              </a:rPr>
              <a:t>те</a:t>
            </a:r>
            <a:r>
              <a:rPr lang="sr-Cyrl-CS" sz="2000" b="1" smtClean="0">
                <a:latin typeface="Arial" charset="0"/>
              </a:rPr>
              <a:t>ћ</a:t>
            </a:r>
            <a:r>
              <a:rPr lang="en-US" sz="2000" b="1" smtClean="0">
                <a:latin typeface="Arial" charset="0"/>
              </a:rPr>
              <a:t>ено или постоје промене облика.</a:t>
            </a:r>
            <a:endParaRPr lang="sr-Latn-C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2000" b="1" smtClean="0">
              <a:latin typeface="Arial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b="1" smtClean="0">
                <a:latin typeface="Arial" charset="0"/>
              </a:rPr>
              <a:t>-</a:t>
            </a:r>
            <a:r>
              <a:rPr lang="sr-Latn-CS" sz="2000" b="1" smtClean="0">
                <a:latin typeface="Arial" charset="0"/>
              </a:rPr>
              <a:t>и</a:t>
            </a:r>
            <a:r>
              <a:rPr lang="en-US" sz="2000" b="1" smtClean="0">
                <a:latin typeface="Arial" charset="0"/>
              </a:rPr>
              <a:t>зглед етикете (декларације)-рок употребе, састав намирнице, произво</a:t>
            </a:r>
            <a:r>
              <a:rPr lang="sr-Cyrl-CS" sz="2000" b="1" smtClean="0">
                <a:latin typeface="Arial" charset="0"/>
              </a:rPr>
              <a:t>ђ</a:t>
            </a:r>
            <a:r>
              <a:rPr lang="en-US" sz="2000" b="1" smtClean="0">
                <a:latin typeface="Arial" charset="0"/>
              </a:rPr>
              <a:t>а</a:t>
            </a:r>
            <a:r>
              <a:rPr lang="sr-Cyrl-CS" sz="2000" b="1" smtClean="0">
                <a:latin typeface="Arial" charset="0"/>
              </a:rPr>
              <a:t>ч</a:t>
            </a:r>
            <a:r>
              <a:rPr lang="en-US" sz="2000" b="1" smtClean="0">
                <a:latin typeface="Arial" charset="0"/>
              </a:rPr>
              <a:t> и др. подаци битни за испитивање, по правилнику.</a:t>
            </a:r>
          </a:p>
          <a:p>
            <a:pPr>
              <a:lnSpc>
                <a:spcPct val="80000"/>
              </a:lnSpc>
            </a:pPr>
            <a:endParaRPr lang="en-US" sz="20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1800" smtClean="0"/>
          </a:p>
        </p:txBody>
      </p:sp>
      <p:sp>
        <p:nvSpPr>
          <p:cNvPr id="87044" name="Rectangle 2"/>
          <p:cNvSpPr>
            <a:spLocks noChangeArrowheads="1"/>
          </p:cNvSpPr>
          <p:nvPr/>
        </p:nvSpPr>
        <p:spPr bwMode="auto">
          <a:xfrm>
            <a:off x="900113" y="333375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2800" b="1"/>
              <a:t>Органолепти</a:t>
            </a:r>
            <a:r>
              <a:rPr lang="sr-Cyrl-CS" sz="2800" b="1"/>
              <a:t>ч</a:t>
            </a:r>
            <a:r>
              <a:rPr lang="en-US" sz="2800" b="1"/>
              <a:t>ки преглед намирница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798512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GB" sz="3200" b="1" smtClean="0">
                <a:latin typeface="Arial" charset="0"/>
              </a:rPr>
              <a:t>Е</a:t>
            </a:r>
            <a:r>
              <a:rPr lang="sr-Latn-CS" sz="3200" b="1" smtClean="0">
                <a:latin typeface="Arial" charset="0"/>
              </a:rPr>
              <a:t>нтероинвазивне </a:t>
            </a:r>
            <a:r>
              <a:rPr lang="sr-Latn-CS" sz="3200" b="1" i="1" smtClean="0">
                <a:latin typeface="Arial" charset="0"/>
              </a:rPr>
              <a:t>E.coli</a:t>
            </a:r>
            <a:endParaRPr lang="en-GB" sz="3200" b="1" i="1" smtClean="0">
              <a:latin typeface="Arial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84313"/>
            <a:ext cx="7620000" cy="3881437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Не продукују ентеротоксине, већ пенетрирају у епителне ћелије слузокоже колона и у њему се размножавају</a:t>
            </a:r>
            <a:r>
              <a:rPr lang="en-US" sz="2400" b="1" smtClean="0">
                <a:latin typeface="Arial" charset="0"/>
              </a:rPr>
              <a:t>, </a:t>
            </a:r>
            <a:r>
              <a:rPr lang="sr-Latn-CS" sz="2400" b="1" smtClean="0">
                <a:latin typeface="Arial" charset="0"/>
              </a:rPr>
              <a:t>што има за последицу </a:t>
            </a:r>
            <a:r>
              <a:rPr lang="en-GB" sz="2400" b="1" smtClean="0">
                <a:latin typeface="Arial" charset="0"/>
              </a:rPr>
              <a:t>пропадање ћелија. 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en-GB" sz="2400" b="1" smtClean="0">
                <a:latin typeface="Arial" charset="0"/>
              </a:rPr>
              <a:t>Способност инвазије је у вези са присуством великог плазмида који кодира неколико протина у ћелијској мембрани важних за инвазивност.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GB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Инфекција се одликује типичним д</a:t>
            </a:r>
            <a:r>
              <a:rPr lang="en-US" sz="2400" b="1" smtClean="0">
                <a:latin typeface="Arial" charset="0"/>
              </a:rPr>
              <a:t>и</a:t>
            </a:r>
            <a:r>
              <a:rPr lang="hr-HR" sz="2400" b="1" smtClean="0">
                <a:latin typeface="Arial" charset="0"/>
              </a:rPr>
              <a:t>зентеричним крваво слузавим столицама</a:t>
            </a:r>
            <a:r>
              <a:rPr lang="en-US" sz="2400" b="1" smtClean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GB" sz="2400" b="1" smtClean="0">
              <a:latin typeface="Arial" charset="0"/>
            </a:endParaRPr>
          </a:p>
        </p:txBody>
      </p:sp>
    </p:spTree>
  </p:cSld>
  <p:clrMapOvr>
    <a:masterClrMapping/>
  </p:clrMapOvr>
  <p:transition advTm="25326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60475"/>
            <a:ext cx="8229600" cy="944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Ентеротоксогене </a:t>
            </a:r>
            <a:r>
              <a:rPr lang="hr-HR" sz="2800" b="1" i="1" smtClean="0">
                <a:latin typeface="Arial" charset="0"/>
              </a:rPr>
              <a:t>E. coli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59100"/>
            <a:ext cx="8229600" cy="3854450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ETEC- колериформни синдром</a:t>
            </a:r>
          </a:p>
          <a:p>
            <a:pPr algn="just"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 Ентеротоксични сојеви </a:t>
            </a:r>
            <a:r>
              <a:rPr lang="hr-HR" sz="2400" b="1" i="1" smtClean="0">
                <a:latin typeface="Arial" charset="0"/>
              </a:rPr>
              <a:t>E. coli</a:t>
            </a:r>
            <a:r>
              <a:rPr lang="hr-HR" sz="2400" b="1" smtClean="0">
                <a:latin typeface="Arial" charset="0"/>
              </a:rPr>
              <a:t> колонизују горње партије танког црева без пенетрације цревне слузокоже и нису инвазивни, излучују </a:t>
            </a:r>
            <a:r>
              <a:rPr lang="hr-HR" sz="2400" b="1" u="sng" smtClean="0">
                <a:latin typeface="Arial" charset="0"/>
              </a:rPr>
              <a:t>ентеротоксине</a:t>
            </a:r>
            <a:r>
              <a:rPr lang="hr-HR" sz="2400" b="1" smtClean="0">
                <a:latin typeface="Arial" charset="0"/>
              </a:rPr>
              <a:t> који проузрокују губитак течности и електролита из интестиналних ћелија.</a:t>
            </a:r>
            <a:endParaRPr lang="en-GB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2400" b="1" smtClean="0">
              <a:latin typeface="Arial" charset="0"/>
            </a:endParaRPr>
          </a:p>
        </p:txBody>
      </p:sp>
    </p:spTree>
  </p:cSld>
  <p:clrMapOvr>
    <a:masterClrMapping/>
  </p:clrMapOvr>
  <p:transition advTm="22543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94456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Ентерохеморагичне E. coli (EHEC)</a:t>
            </a:r>
            <a:endParaRPr lang="en-GB" sz="2800" b="1" smtClean="0">
              <a:latin typeface="Arial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21125"/>
          </a:xfrm>
        </p:spPr>
        <p:txBody>
          <a:bodyPr/>
          <a:lstStyle/>
          <a:p>
            <a:pPr algn="just"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Синдром хеморагичног колитиса настао услед алиментарне интоксикације</a:t>
            </a:r>
          </a:p>
          <a:p>
            <a:pPr algn="just"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Нису инвазивне</a:t>
            </a:r>
          </a:p>
          <a:p>
            <a:pPr algn="just">
              <a:buClr>
                <a:schemeClr val="accent2"/>
              </a:buClr>
            </a:pPr>
            <a:endParaRPr lang="hr-HR" sz="2400" b="1" smtClean="0">
              <a:latin typeface="Arial" charset="0"/>
            </a:endParaRPr>
          </a:p>
          <a:p>
            <a:pPr algn="just"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Продукују велике количине </a:t>
            </a:r>
            <a:r>
              <a:rPr lang="hr-HR" sz="2400" b="1" u="sng" smtClean="0">
                <a:latin typeface="Arial" charset="0"/>
              </a:rPr>
              <a:t>цитотоксина (веротоксин)</a:t>
            </a:r>
            <a:r>
              <a:rPr lang="hr-HR" sz="2400" b="1" smtClean="0">
                <a:latin typeface="Arial" charset="0"/>
              </a:rPr>
              <a:t> сличног шигела токсину, који оштећује интестиналне ћелије и доводи до њихове некрозе.</a:t>
            </a:r>
            <a:endParaRPr lang="en-GB" sz="24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US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4000" smtClean="0"/>
          </a:p>
        </p:txBody>
      </p:sp>
    </p:spTree>
  </p:cSld>
  <p:clrMapOvr>
    <a:masterClrMapping/>
  </p:clrMapOvr>
  <p:transition advTm="22634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8715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800" b="1" smtClean="0">
                <a:latin typeface="Arial" charset="0"/>
              </a:rPr>
              <a:t>Ентерохеморагична </a:t>
            </a:r>
            <a:r>
              <a:rPr lang="hr-HR" sz="2800" b="1" i="1" smtClean="0">
                <a:latin typeface="Arial" charset="0"/>
              </a:rPr>
              <a:t>E. Coli</a:t>
            </a:r>
            <a:r>
              <a:rPr lang="en-US" sz="2800" b="1" i="1" smtClean="0">
                <a:latin typeface="Arial" charset="0"/>
              </a:rPr>
              <a:t> </a:t>
            </a:r>
            <a:r>
              <a:rPr lang="hr-HR" sz="2800" b="1" smtClean="0">
                <a:latin typeface="Arial" charset="0"/>
              </a:rPr>
              <a:t>O157:H7</a:t>
            </a:r>
            <a:endParaRPr lang="en-GB" sz="2800" b="1" i="1" smtClean="0">
              <a:latin typeface="Arial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36613"/>
            <a:ext cx="8893175" cy="633730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hr-HR" sz="2400" b="1" smtClean="0">
                <a:latin typeface="Arial" charset="0"/>
              </a:rPr>
              <a:t>Фактори </a:t>
            </a:r>
            <a:r>
              <a:rPr lang="en-US" sz="2400" b="1" smtClean="0">
                <a:latin typeface="Arial" charset="0"/>
              </a:rPr>
              <a:t>вирулентности</a:t>
            </a:r>
            <a:r>
              <a:rPr lang="hr-HR" sz="2400" b="1" smtClean="0">
                <a:latin typeface="Arial" charset="0"/>
              </a:rPr>
              <a:t>:</a:t>
            </a:r>
          </a:p>
          <a:p>
            <a:pPr lvl="2">
              <a:buClr>
                <a:schemeClr val="accent2"/>
              </a:buClr>
            </a:pPr>
            <a:r>
              <a:rPr lang="hr-HR" b="1" smtClean="0">
                <a:solidFill>
                  <a:schemeClr val="hlink"/>
                </a:solidFill>
                <a:latin typeface="Arial" charset="0"/>
              </a:rPr>
              <a:t>веротоксин</a:t>
            </a:r>
          </a:p>
          <a:p>
            <a:pPr lvl="2">
              <a:buClr>
                <a:schemeClr val="accent2"/>
              </a:buClr>
            </a:pPr>
            <a:r>
              <a:rPr lang="hr-HR" b="1" i="1" smtClean="0">
                <a:solidFill>
                  <a:schemeClr val="hlink"/>
                </a:solidFill>
                <a:latin typeface="Arial" charset="0"/>
              </a:rPr>
              <a:t>Shiga-like </a:t>
            </a:r>
            <a:r>
              <a:rPr lang="hr-HR" b="1" smtClean="0">
                <a:solidFill>
                  <a:schemeClr val="hlink"/>
                </a:solidFill>
                <a:latin typeface="Arial" charset="0"/>
              </a:rPr>
              <a:t>токсин</a:t>
            </a:r>
          </a:p>
          <a:p>
            <a:pPr>
              <a:buClr>
                <a:schemeClr val="accent2"/>
              </a:buClr>
            </a:pPr>
            <a:r>
              <a:rPr lang="en-GB" sz="2400" b="1" smtClean="0">
                <a:latin typeface="Arial" charset="0"/>
              </a:rPr>
              <a:t>Изазива три типа болести:</a:t>
            </a:r>
          </a:p>
          <a:p>
            <a:pPr lvl="2">
              <a:buClr>
                <a:schemeClr val="accent2"/>
              </a:buClr>
            </a:pPr>
            <a:r>
              <a:rPr lang="ru-RU" b="1" smtClean="0">
                <a:solidFill>
                  <a:schemeClr val="hlink"/>
                </a:solidFill>
                <a:latin typeface="Arial" charset="0"/>
              </a:rPr>
              <a:t>Хеморагични колитис</a:t>
            </a:r>
            <a:r>
              <a:rPr lang="sr-Latn-CS" b="1" smtClean="0">
                <a:latin typeface="Arial" charset="0"/>
              </a:rPr>
              <a:t> </a:t>
            </a:r>
          </a:p>
          <a:p>
            <a:pPr lvl="2">
              <a:buClr>
                <a:schemeClr val="accent2"/>
              </a:buClr>
            </a:pPr>
            <a:r>
              <a:rPr lang="ru-RU" b="1" smtClean="0">
                <a:solidFill>
                  <a:schemeClr val="hlink"/>
                </a:solidFill>
                <a:latin typeface="Arial" charset="0"/>
              </a:rPr>
              <a:t>Хемолитични уремични синдром</a:t>
            </a:r>
            <a:endParaRPr lang="ru-RU" b="1" smtClean="0">
              <a:latin typeface="Arial" charset="0"/>
            </a:endParaRPr>
          </a:p>
          <a:p>
            <a:pPr lvl="2">
              <a:buClr>
                <a:schemeClr val="accent2"/>
              </a:buClr>
            </a:pPr>
            <a:r>
              <a:rPr lang="ru-RU" b="1" smtClean="0">
                <a:solidFill>
                  <a:schemeClr val="hlink"/>
                </a:solidFill>
                <a:latin typeface="Arial" charset="0"/>
              </a:rPr>
              <a:t>Тромбоцитопеничну пурпур</a:t>
            </a:r>
            <a:r>
              <a:rPr lang="sr-Latn-CS" b="1" smtClean="0">
                <a:solidFill>
                  <a:schemeClr val="hlink"/>
                </a:solidFill>
                <a:latin typeface="Arial" charset="0"/>
              </a:rPr>
              <a:t>у</a:t>
            </a:r>
            <a:endParaRPr lang="hr-HR" sz="1800" b="1" smtClean="0">
              <a:latin typeface="Arial" charset="0"/>
            </a:endParaRPr>
          </a:p>
          <a:p>
            <a:pPr>
              <a:buClr>
                <a:schemeClr val="accent2"/>
              </a:buClr>
            </a:pPr>
            <a:endParaRPr lang="en-GB" sz="2800" smtClean="0"/>
          </a:p>
        </p:txBody>
      </p:sp>
    </p:spTree>
  </p:cSld>
  <p:clrMapOvr>
    <a:masterClrMapping/>
  </p:clrMapOvr>
  <p:transition advTm="153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15913"/>
            <a:ext cx="8229600" cy="1143001"/>
          </a:xfrm>
        </p:spPr>
        <p:txBody>
          <a:bodyPr/>
          <a:lstStyle/>
          <a:p>
            <a:r>
              <a:rPr lang="sr-Latn-CS" sz="2800" b="1" smtClean="0">
                <a:latin typeface="Arial" charset="0"/>
              </a:rPr>
              <a:t>С</a:t>
            </a:r>
            <a:r>
              <a:rPr lang="sr-Cyrl-CS" sz="2800" b="1" smtClean="0">
                <a:latin typeface="Arial" charset="0"/>
              </a:rPr>
              <a:t>тафилококне инфекције</a:t>
            </a:r>
            <a:endParaRPr lang="en-US" sz="2800" b="1" smtClean="0">
              <a:latin typeface="Arial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2200"/>
            <a:ext cx="9144000" cy="3849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Код</a:t>
            </a:r>
            <a:r>
              <a:rPr lang="sr-Cyrl-CS" sz="1800" b="1" smtClean="0">
                <a:latin typeface="Arial" charset="0"/>
              </a:rPr>
              <a:t> људи </a:t>
            </a:r>
            <a:r>
              <a:rPr lang="sr-Latn-CS" sz="1800" b="1" smtClean="0">
                <a:latin typeface="Arial" charset="0"/>
              </a:rPr>
              <a:t>узрокују</a:t>
            </a:r>
            <a:r>
              <a:rPr lang="sr-Cyrl-CS" sz="1800" b="1" smtClean="0">
                <a:latin typeface="Arial" charset="0"/>
              </a:rPr>
              <a:t>:</a:t>
            </a:r>
            <a:r>
              <a:rPr lang="sr-Latn-CS" sz="1800" b="1" smtClean="0">
                <a:latin typeface="Arial" charset="0"/>
              </a:rPr>
              <a:t> </a:t>
            </a:r>
            <a:r>
              <a:rPr lang="sr-Cyrl-CS" sz="1800" b="1" smtClean="0">
                <a:latin typeface="Arial" charset="0"/>
              </a:rPr>
              <a:t>екстраинтестиналн</a:t>
            </a:r>
            <a:r>
              <a:rPr lang="sr-Latn-CS" sz="1800" b="1" smtClean="0">
                <a:latin typeface="Arial" charset="0"/>
              </a:rPr>
              <a:t>е</a:t>
            </a:r>
            <a:r>
              <a:rPr lang="sr-Cyrl-CS" sz="1800" b="1" smtClean="0">
                <a:latin typeface="Arial" charset="0"/>
              </a:rPr>
              <a:t> инфекциј</a:t>
            </a:r>
            <a:r>
              <a:rPr lang="sr-Latn-CS" sz="1800" b="1" smtClean="0">
                <a:latin typeface="Arial" charset="0"/>
              </a:rPr>
              <a:t>е и </a:t>
            </a:r>
            <a:r>
              <a:rPr lang="sr-Cyrl-CS" sz="1800" b="1" smtClean="0">
                <a:latin typeface="Arial" charset="0"/>
              </a:rPr>
              <a:t>тровања ентеротоксинима.</a:t>
            </a:r>
            <a:r>
              <a:rPr lang="sr-Latn-CS" sz="1800" b="1" smtClean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Код и</a:t>
            </a:r>
            <a:r>
              <a:rPr lang="ru-RU" sz="1800" b="1" smtClean="0">
                <a:latin typeface="Arial" charset="0"/>
              </a:rPr>
              <a:t>нтоксикације ентеротоксинима коагулаза позитивних стафилокока</a:t>
            </a:r>
            <a:r>
              <a:rPr lang="sr-Latn-CS" sz="1800" b="1" smtClean="0">
                <a:latin typeface="Arial" charset="0"/>
              </a:rPr>
              <a:t> д</a:t>
            </a:r>
            <a:r>
              <a:rPr lang="ru-RU" sz="1800" b="1" smtClean="0">
                <a:latin typeface="Arial" charset="0"/>
              </a:rPr>
              <a:t>оминантни симптоми </a:t>
            </a:r>
            <a:r>
              <a:rPr lang="sr-Latn-CS" sz="1800" b="1" smtClean="0">
                <a:latin typeface="Arial" charset="0"/>
              </a:rPr>
              <a:t>су </a:t>
            </a:r>
            <a:r>
              <a:rPr lang="ru-RU" sz="1800" b="1" smtClean="0">
                <a:latin typeface="Arial" charset="0"/>
              </a:rPr>
              <a:t>повраћање и дијареја.</a:t>
            </a:r>
          </a:p>
          <a:p>
            <a:pPr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Карактеристике ентеротоксина: е</a:t>
            </a:r>
            <a:r>
              <a:rPr lang="ru-RU" sz="1800" b="1" smtClean="0">
                <a:latin typeface="Arial" charset="0"/>
              </a:rPr>
              <a:t>кстрацелуларни протеини,</a:t>
            </a:r>
            <a:r>
              <a:rPr lang="sr-Latn-CS" sz="1800" b="1" smtClean="0">
                <a:latin typeface="Arial" charset="0"/>
              </a:rPr>
              <a:t> </a:t>
            </a:r>
            <a:r>
              <a:rPr lang="ru-RU" sz="1800" b="1" smtClean="0">
                <a:latin typeface="Arial" charset="0"/>
              </a:rPr>
              <a:t>еметик си</a:t>
            </a:r>
            <a:r>
              <a:rPr lang="sr-Latn-CS" sz="1800" b="1" smtClean="0">
                <a:latin typeface="Arial" charset="0"/>
              </a:rPr>
              <a:t>ндр</a:t>
            </a:r>
            <a:r>
              <a:rPr lang="ru-RU" sz="1800" b="1" smtClean="0">
                <a:latin typeface="Arial" charset="0"/>
              </a:rPr>
              <a:t>ом,</a:t>
            </a:r>
            <a:r>
              <a:rPr lang="sr-Latn-CS" sz="1800" b="1" smtClean="0">
                <a:latin typeface="Arial" charset="0"/>
              </a:rPr>
              <a:t>  </a:t>
            </a:r>
            <a:r>
              <a:rPr lang="ru-RU" sz="1800" b="1" smtClean="0">
                <a:latin typeface="Arial" charset="0"/>
              </a:rPr>
              <a:t>суперантигеност,</a:t>
            </a:r>
            <a:r>
              <a:rPr lang="sr-Latn-CS" sz="1800" b="1" smtClean="0">
                <a:latin typeface="Arial" charset="0"/>
              </a:rPr>
              <a:t> </a:t>
            </a:r>
            <a:r>
              <a:rPr lang="ru-RU" sz="1800" b="1" smtClean="0">
                <a:latin typeface="Arial" charset="0"/>
              </a:rPr>
              <a:t>отпорност на топлоту  и дигестију пепсином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b="1" smtClean="0">
                <a:latin typeface="Arial" charset="0"/>
              </a:rPr>
              <a:t>Стафилококна тровања настају 2 до 4 сата после конзумирања хране.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b="1" smtClean="0">
                <a:latin typeface="Arial" charset="0"/>
              </a:rPr>
              <a:t>Најчешћи симптоми:</a:t>
            </a:r>
          </a:p>
          <a:p>
            <a:pPr lvl="1"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мука</a:t>
            </a:r>
          </a:p>
          <a:p>
            <a:pPr lvl="1"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повраћање</a:t>
            </a:r>
          </a:p>
          <a:p>
            <a:pPr lvl="1"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ређе д</a:t>
            </a:r>
            <a:r>
              <a:rPr lang="en-US" sz="1800" b="1" smtClean="0">
                <a:latin typeface="Arial" charset="0"/>
              </a:rPr>
              <a:t>иј</a:t>
            </a:r>
            <a:r>
              <a:rPr lang="sr-Latn-CS" sz="1800" b="1" smtClean="0">
                <a:latin typeface="Arial" charset="0"/>
              </a:rPr>
              <a:t>ареја,</a:t>
            </a:r>
          </a:p>
          <a:p>
            <a:pPr lvl="1"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главобоља и</a:t>
            </a:r>
          </a:p>
          <a:p>
            <a:pPr lvl="1">
              <a:lnSpc>
                <a:spcPct val="80000"/>
              </a:lnSpc>
            </a:pPr>
            <a:r>
              <a:rPr lang="sr-Latn-CS" sz="1800" b="1" smtClean="0">
                <a:latin typeface="Arial" charset="0"/>
              </a:rPr>
              <a:t>слабост.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b="1" smtClean="0">
                <a:latin typeface="Arial" charset="0"/>
              </a:rPr>
              <a:t>За настајање тровања мора бити присутан ентеротоксин у храни, али не и стафилокок који га ствара.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sr-Latn-CS" sz="1800" b="1" smtClean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</a:pPr>
            <a:r>
              <a:rPr lang="sr-Latn-CS" sz="1800" b="1" smtClean="0">
                <a:latin typeface="Arial" charset="0"/>
              </a:rPr>
              <a:t>Није довољно само доказивање </a:t>
            </a:r>
            <a:r>
              <a:rPr lang="sr-Latn-CS" sz="1800" b="1" i="1" smtClean="0">
                <a:latin typeface="Arial" charset="0"/>
              </a:rPr>
              <a:t>Staph. aureus</a:t>
            </a:r>
            <a:r>
              <a:rPr lang="sr-Latn-CS" sz="1800" b="1" smtClean="0">
                <a:latin typeface="Arial" charset="0"/>
              </a:rPr>
              <a:t> у храни.</a:t>
            </a:r>
          </a:p>
          <a:p>
            <a:pPr>
              <a:lnSpc>
                <a:spcPct val="80000"/>
              </a:lnSpc>
              <a:buClr>
                <a:schemeClr val="accent2"/>
              </a:buClr>
            </a:pPr>
            <a:endParaRPr lang="ru-RU" sz="800" smtClean="0"/>
          </a:p>
          <a:p>
            <a:pPr>
              <a:lnSpc>
                <a:spcPct val="80000"/>
              </a:lnSpc>
            </a:pPr>
            <a:endParaRPr lang="en-US" sz="800" smtClean="0"/>
          </a:p>
          <a:p>
            <a:pPr lvl="1">
              <a:lnSpc>
                <a:spcPct val="80000"/>
              </a:lnSpc>
            </a:pPr>
            <a:endParaRPr lang="sr-Cyrl-CS" sz="13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sr-Cyrl-CS" sz="800" b="1" smtClean="0">
              <a:latin typeface="Arial" charset="0"/>
            </a:endParaRPr>
          </a:p>
        </p:txBody>
      </p:sp>
    </p:spTree>
  </p:cSld>
  <p:clrMapOvr>
    <a:masterClrMapping/>
  </p:clrMapOvr>
  <p:transition advTm="33413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6988"/>
            <a:ext cx="8229600" cy="79851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sr-Latn-CS" sz="2800" b="1" i="1" smtClean="0">
                <a:latin typeface="Arial" charset="0"/>
              </a:rPr>
              <a:t>Bacillus cereus</a:t>
            </a:r>
            <a:endParaRPr lang="en-US" sz="2800" b="1" i="1" smtClean="0">
              <a:latin typeface="Arial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893175" cy="5589587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sr-Cyrl-CS" sz="2400" b="1" dirty="0" smtClean="0">
                <a:latin typeface="Arial" charset="0"/>
              </a:rPr>
              <a:t>Изазива различите синдроме болести:</a:t>
            </a:r>
          </a:p>
          <a:p>
            <a:pPr lvl="1"/>
            <a:r>
              <a:rPr lang="sr-Cyrl-CS" sz="2400" b="1" dirty="0" smtClean="0">
                <a:latin typeface="Arial" charset="0"/>
              </a:rPr>
              <a:t>Еметик синдром	сличан тровању 	</a:t>
            </a:r>
            <a:r>
              <a:rPr lang="sr-Latn-CS" sz="2400" b="1" i="1" dirty="0" smtClean="0">
                <a:latin typeface="Arial" charset="0"/>
              </a:rPr>
              <a:t>S. aureus</a:t>
            </a:r>
            <a:endParaRPr lang="sr-Cyrl-CS" sz="2400" b="1" i="1" dirty="0" smtClean="0">
              <a:latin typeface="Arial" charset="0"/>
            </a:endParaRPr>
          </a:p>
          <a:p>
            <a:pPr lvl="1"/>
            <a:r>
              <a:rPr lang="sr-Cyrl-CS" sz="2400" b="1" dirty="0" smtClean="0">
                <a:latin typeface="Arial" charset="0"/>
              </a:rPr>
              <a:t>Дијареја синдром	сличан тровању 	</a:t>
            </a:r>
            <a:r>
              <a:rPr lang="sr-Latn-CS" sz="2400" b="1" i="1" dirty="0" smtClean="0">
                <a:latin typeface="Arial" charset="0"/>
              </a:rPr>
              <a:t>C. </a:t>
            </a:r>
            <a:r>
              <a:rPr lang="en-US" sz="2400" b="1" i="1" dirty="0" smtClean="0">
                <a:latin typeface="Arial" charset="0"/>
              </a:rPr>
              <a:t>p</a:t>
            </a:r>
            <a:r>
              <a:rPr lang="sr-Latn-CS" sz="2400" b="1" i="1" dirty="0" smtClean="0">
                <a:latin typeface="Arial" charset="0"/>
              </a:rPr>
              <a:t>erfringens</a:t>
            </a:r>
            <a:endParaRPr lang="en-US" sz="2400" b="1" dirty="0" smtClean="0">
              <a:latin typeface="Arial" charset="0"/>
              <a:sym typeface="Symbol" pitchFamily="18" charset="2"/>
            </a:endParaRPr>
          </a:p>
          <a:p>
            <a:r>
              <a:rPr lang="sr-Latn-CS" sz="2400" b="1" dirty="0" smtClean="0">
                <a:latin typeface="Arial" charset="0"/>
                <a:sym typeface="Symbol" pitchFamily="18" charset="2"/>
              </a:rPr>
              <a:t>Н</a:t>
            </a:r>
            <a:r>
              <a:rPr lang="ru-RU" sz="2400" b="1" dirty="0" smtClean="0">
                <a:latin typeface="Arial" charset="0"/>
                <a:sym typeface="Symbol" pitchFamily="18" charset="2"/>
              </a:rPr>
              <a:t>ије много компетитиван микроорганизам али расте добро после кувања и хлађења хране</a:t>
            </a:r>
          </a:p>
          <a:p>
            <a:r>
              <a:rPr lang="ru-RU" sz="2400" b="1" dirty="0" smtClean="0">
                <a:latin typeface="Arial" charset="0"/>
                <a:sym typeface="Symbol" pitchFamily="18" charset="2"/>
              </a:rPr>
              <a:t>Најчешћи случајеви тровања везани су за месо, махунасто поврће, кувани пиринач, пасте, сосове, пудинге и млечне производе</a:t>
            </a:r>
          </a:p>
          <a:p>
            <a:r>
              <a:rPr lang="ru-RU" sz="2400" b="1" dirty="0" smtClean="0">
                <a:latin typeface="Arial" charset="0"/>
                <a:sym typeface="Symbol" pitchFamily="18" charset="2"/>
              </a:rPr>
              <a:t>Проценат инцидената тровања са у Јапану, Северној Америци и Европи варира од 1 до 47% </a:t>
            </a:r>
          </a:p>
          <a:p>
            <a:endParaRPr lang="sr-Latn-C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sym typeface="Symbol" pitchFamily="18" charset="2"/>
            </a:endParaRPr>
          </a:p>
          <a:p>
            <a:endParaRPr lang="ru-RU" sz="28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PMingLiU" pitchFamily="18" charset="-120"/>
            </a:endParaRPr>
          </a:p>
          <a:p>
            <a:endParaRPr lang="ru-RU" sz="2800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PMingLiU" pitchFamily="18" charset="-120"/>
            </a:endParaRPr>
          </a:p>
          <a:p>
            <a:endParaRPr lang="en-US" sz="2500" dirty="0" smtClean="0">
              <a:latin typeface="Arial" charset="0"/>
            </a:endParaRPr>
          </a:p>
        </p:txBody>
      </p:sp>
    </p:spTree>
  </p:cSld>
  <p:clrMapOvr>
    <a:masterClrMapping/>
  </p:clrMapOvr>
  <p:transition advTm="2048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044575" y="260350"/>
            <a:ext cx="8229600" cy="1143000"/>
          </a:xfrm>
        </p:spPr>
        <p:txBody>
          <a:bodyPr lIns="92075" tIns="46038" rIns="92075" bIns="46038" anchor="b">
            <a:normAutofit/>
          </a:bodyPr>
          <a:lstStyle/>
          <a:p>
            <a:r>
              <a:rPr lang="sl-SI" sz="2800" b="1" i="1" smtClean="0">
                <a:latin typeface="Arial" charset="0"/>
              </a:rPr>
              <a:t>Clostridium perfringens</a:t>
            </a:r>
            <a:endParaRPr lang="en-US" sz="2800" b="1" i="1" smtClean="0">
              <a:latin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388" y="1989138"/>
            <a:ext cx="8382000" cy="4114800"/>
          </a:xfrm>
          <a:prstGeom prst="rect">
            <a:avLst/>
          </a:prstGeom>
        </p:spPr>
        <p:txBody>
          <a:bodyPr lIns="92075" tIns="46038" rIns="92075" bIns="46038">
            <a:normAutofit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Arial" charset="0"/>
              </a:rPr>
              <a:t>Споре су нађене у већини испитиваних узорака свеже, сирове хране, као и у земљишту, о</a:t>
            </a:r>
            <a:r>
              <a:rPr lang="sr-Latn-CS" sz="2400" b="1">
                <a:latin typeface="Arial" charset="0"/>
              </a:rPr>
              <a:t>т</a:t>
            </a:r>
            <a:r>
              <a:rPr lang="sl-SI" sz="2400" b="1">
                <a:latin typeface="Arial" charset="0"/>
              </a:rPr>
              <a:t>пацима и животињском фецесу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Arial" charset="0"/>
              </a:rPr>
              <a:t>Месо и живина, рибље паштете и хладна пилетина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sl-SI" sz="2400" b="1">
                <a:latin typeface="Arial" charset="0"/>
              </a:rPr>
              <a:t>Симтоми болести (акутни абдоминални бол, ди</a:t>
            </a:r>
            <a:r>
              <a:rPr lang="en-US" sz="2400" b="1">
                <a:latin typeface="Arial" charset="0"/>
              </a:rPr>
              <a:t>ј</a:t>
            </a:r>
            <a:r>
              <a:rPr lang="sl-SI" sz="2400" b="1">
                <a:latin typeface="Arial" charset="0"/>
              </a:rPr>
              <a:t>ареја и гасови) 8 – 24 h, након уношења милиона живих ћелија /</a:t>
            </a:r>
            <a:r>
              <a:rPr lang="en-US" sz="2400" b="1">
                <a:latin typeface="Arial" charset="0"/>
              </a:rPr>
              <a:t>gr</a:t>
            </a:r>
            <a:r>
              <a:rPr lang="sl-SI" sz="2400" b="1">
                <a:latin typeface="Arial" charset="0"/>
              </a:rPr>
              <a:t> хране.</a:t>
            </a:r>
          </a:p>
        </p:txBody>
      </p:sp>
    </p:spTree>
  </p:cSld>
  <p:clrMapOvr>
    <a:masterClrMapping/>
  </p:clrMapOvr>
  <p:transition advTm="34002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35238" y="-242888"/>
            <a:ext cx="8229600" cy="1143001"/>
          </a:xfrm>
        </p:spPr>
        <p:txBody>
          <a:bodyPr/>
          <a:lstStyle/>
          <a:p>
            <a:pPr algn="l"/>
            <a:r>
              <a:rPr lang="sr-Latn-CS" sz="2800" b="1" smtClean="0">
                <a:latin typeface="Arial" charset="0"/>
              </a:rPr>
              <a:t>Ботулизам</a:t>
            </a:r>
            <a:endParaRPr lang="en-US" sz="2800" b="1" smtClean="0">
              <a:latin typeface="Arial" charset="0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Тровања токсином </a:t>
            </a:r>
            <a:r>
              <a:rPr lang="sr-Latn-CS" sz="2400" b="1" i="1" smtClean="0">
                <a:latin typeface="Arial" charset="0"/>
              </a:rPr>
              <a:t>Clostridium botulinum.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Потребни су анаеробни услови.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Млечна киселина спречава размножавање </a:t>
            </a:r>
            <a:r>
              <a:rPr lang="sr-Latn-CS" sz="2400" b="1" i="1" smtClean="0">
                <a:latin typeface="Arial" charset="0"/>
              </a:rPr>
              <a:t>C. botulinum</a:t>
            </a:r>
            <a:r>
              <a:rPr lang="sr-Latn-CS" sz="2400" b="1" smtClean="0">
                <a:latin typeface="Arial" charset="0"/>
              </a:rPr>
              <a:t> и стварање токсина.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Када се токсин уноси храном (после 12-72 сата јављају се сувоћа уста, диплопија, општа слабост, опстипација, ретенција мокраће, млитава парализа мишића)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Ботулизам одојчади и мале деце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Превенција стерилизација конзерви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Храну конзервирану у кућним условима чувати на ниским температурама и ако је могуће прокувати пре јела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1800" b="1" smtClean="0">
              <a:latin typeface="Arial" charset="0"/>
            </a:endParaRPr>
          </a:p>
        </p:txBody>
      </p:sp>
    </p:spTree>
  </p:cSld>
  <p:clrMapOvr>
    <a:masterClrMapping/>
  </p:clrMapOvr>
  <p:transition advTm="37425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sr-Latn-CS" sz="2800" b="1" i="1" smtClean="0">
                <a:latin typeface="Arial" charset="0"/>
              </a:rPr>
              <a:t>Vibrio choler</a:t>
            </a:r>
            <a:r>
              <a:rPr lang="en-US" sz="2800" b="1" i="1" smtClean="0">
                <a:latin typeface="Arial" charset="0"/>
              </a:rPr>
              <a:t>a</a:t>
            </a:r>
            <a:r>
              <a:rPr lang="sr-Latn-CS" sz="2800" b="1" i="1" smtClean="0">
                <a:latin typeface="Arial" charset="0"/>
              </a:rPr>
              <a:t>e</a:t>
            </a:r>
            <a:endParaRPr lang="en-US" sz="2800" b="1" i="1" smtClean="0">
              <a:latin typeface="Arial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01750"/>
            <a:ext cx="7620000" cy="4648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</a:pPr>
            <a:r>
              <a:rPr lang="sr-Latn-CS" sz="2400" b="1" smtClean="0">
                <a:latin typeface="Arial" charset="0"/>
              </a:rPr>
              <a:t>    </a:t>
            </a:r>
            <a:r>
              <a:rPr lang="sr-Cyrl-CS" sz="2400" b="1" smtClean="0">
                <a:latin typeface="Arial" charset="0"/>
              </a:rPr>
              <a:t>Узрочник се умножава у храни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Latn-CS" sz="2400" b="1" smtClean="0">
                <a:latin typeface="Arial" charset="0"/>
              </a:rPr>
              <a:t>     </a:t>
            </a:r>
            <a:r>
              <a:rPr lang="sr-Cyrl-CS" sz="2400" b="1" smtClean="0">
                <a:latin typeface="Arial" charset="0"/>
              </a:rPr>
              <a:t>У дигестивном тракту се ослобађа токсин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Latn-CS" sz="2400" b="1" smtClean="0">
                <a:latin typeface="Arial" charset="0"/>
              </a:rPr>
              <a:t>    </a:t>
            </a:r>
            <a:r>
              <a:rPr lang="sr-Cyrl-CS" sz="2400" b="1" smtClean="0">
                <a:latin typeface="Arial" charset="0"/>
              </a:rPr>
              <a:t>Токсин се везује за рецепторе (специфичан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ганглиозид) у ћелијама црева</a:t>
            </a: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Cyrl-CS" sz="2400" b="1" smtClean="0">
                <a:latin typeface="Arial" charset="0"/>
              </a:rPr>
              <a:t>	Активира се аденил циклаза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Cyrl-CS" sz="2400" b="1" smtClean="0">
                <a:latin typeface="Arial" charset="0"/>
              </a:rPr>
              <a:t>	Омета се ресорптивна функција црева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Tx/>
              <a:buChar char="•"/>
            </a:pPr>
            <a:r>
              <a:rPr lang="sr-Cyrl-CS" sz="2400" b="1" smtClean="0">
                <a:latin typeface="Arial" charset="0"/>
              </a:rPr>
              <a:t>	Излив течности у лумен црева</a:t>
            </a:r>
            <a:r>
              <a:rPr lang="sr-Latn-CS" sz="2400" b="1" smtClean="0">
                <a:latin typeface="Arial" charset="0"/>
              </a:rPr>
              <a:t> и јака дијареја</a:t>
            </a:r>
            <a:endParaRPr lang="sr-Cyrl-CS" sz="2400" b="1" smtClean="0">
              <a:latin typeface="Arial" charset="0"/>
            </a:endParaRPr>
          </a:p>
        </p:txBody>
      </p:sp>
    </p:spTree>
  </p:cSld>
  <p:clrMapOvr>
    <a:masterClrMapping/>
  </p:clrMapOvr>
  <p:transition advTm="23325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>
            <a:normAutofit/>
          </a:bodyPr>
          <a:lstStyle/>
          <a:p>
            <a:r>
              <a:rPr lang="sl-SI" sz="2800" b="1" i="1" smtClean="0">
                <a:latin typeface="Arial" charset="0"/>
              </a:rPr>
              <a:t>Vibrio parahaemolyticus</a:t>
            </a:r>
            <a:endParaRPr lang="en-US" sz="2800" b="1" i="1" smtClean="0">
              <a:latin typeface="Arial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057400"/>
            <a:ext cx="9144000" cy="4114800"/>
          </a:xfrm>
        </p:spPr>
        <p:txBody>
          <a:bodyPr lIns="92075" tIns="46038" rIns="92075" bIns="46038">
            <a:normAutofit/>
          </a:bodyPr>
          <a:lstStyle/>
          <a:p>
            <a:r>
              <a:rPr lang="sl-SI" sz="2800" b="1" dirty="0" smtClean="0">
                <a:latin typeface="Arial" charset="0"/>
              </a:rPr>
              <a:t>Изазива гастроентеритис </a:t>
            </a:r>
          </a:p>
          <a:p>
            <a:r>
              <a:rPr lang="sl-SI" sz="2800" b="1" dirty="0" smtClean="0">
                <a:latin typeface="Arial" charset="0"/>
              </a:rPr>
              <a:t>У Јапану најчешћи узрок тровања храном</a:t>
            </a:r>
          </a:p>
          <a:p>
            <a:r>
              <a:rPr lang="sl-SI" sz="2800" b="1" dirty="0" smtClean="0">
                <a:latin typeface="Arial" charset="0"/>
                <a:sym typeface="Symbol" pitchFamily="18" charset="2"/>
              </a:rPr>
              <a:t>Изолован </a:t>
            </a:r>
            <a:r>
              <a:rPr lang="sl-SI" sz="2800" b="1" dirty="0" smtClean="0">
                <a:latin typeface="Arial" charset="0"/>
                <a:sym typeface="Symbol" pitchFamily="18" charset="2"/>
              </a:rPr>
              <a:t>из морске хране, рибе, шкољки, раков</a:t>
            </a:r>
            <a:r>
              <a:rPr lang="en-US" sz="2800" b="1" dirty="0" smtClean="0">
                <a:latin typeface="Arial" charset="0"/>
                <a:sym typeface="Symbol" pitchFamily="18" charset="2"/>
              </a:rPr>
              <a:t>a</a:t>
            </a:r>
            <a:endParaRPr lang="sl-SI" sz="2800" b="1" dirty="0" smtClean="0">
              <a:latin typeface="Arial" charset="0"/>
              <a:sym typeface="Symbol" pitchFamily="18" charset="2"/>
            </a:endParaRPr>
          </a:p>
          <a:p>
            <a:r>
              <a:rPr lang="sl-SI" sz="2800" b="1" dirty="0" smtClean="0">
                <a:latin typeface="Arial" charset="0"/>
                <a:sym typeface="Symbol" pitchFamily="18" charset="2"/>
              </a:rPr>
              <a:t>Уништава се правилним припремањем хране</a:t>
            </a:r>
            <a:r>
              <a:rPr lang="en-US" sz="2800" b="1" dirty="0" smtClean="0">
                <a:latin typeface="Arial" charset="0"/>
                <a:sym typeface="Symbol" pitchFamily="18" charset="2"/>
              </a:rPr>
              <a:t>.</a:t>
            </a:r>
            <a:endParaRPr lang="sl-SI" sz="2800" b="1" dirty="0" smtClean="0">
              <a:latin typeface="Arial" charset="0"/>
              <a:sym typeface="Symbol" pitchFamily="18" charset="2"/>
            </a:endParaRPr>
          </a:p>
          <a:p>
            <a:endParaRPr lang="sl-SI" sz="2800" b="1" dirty="0" smtClean="0">
              <a:latin typeface="Arial" charset="0"/>
            </a:endParaRPr>
          </a:p>
          <a:p>
            <a:endParaRPr lang="sl-SI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1824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00013"/>
            <a:ext cx="9144000" cy="838201"/>
          </a:xfrm>
        </p:spPr>
        <p:txBody>
          <a:bodyPr/>
          <a:lstStyle/>
          <a:p>
            <a:pPr algn="l"/>
            <a:r>
              <a:rPr lang="en-US" sz="2800" b="1" dirty="0" err="1" smtClean="0"/>
              <a:t>Микробиоло</a:t>
            </a:r>
            <a:r>
              <a:rPr lang="sr-Cyrl-CS" sz="2800" b="1" dirty="0" smtClean="0"/>
              <a:t>ш</a:t>
            </a:r>
            <a:r>
              <a:rPr lang="en-US" sz="2800" b="1" dirty="0" err="1" smtClean="0"/>
              <a:t>ки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преглед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намирница</a:t>
            </a:r>
            <a:endParaRPr lang="en-US" sz="2800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94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/>
              <a:t>Утвр</a:t>
            </a:r>
            <a:r>
              <a:rPr lang="sr-Cyrl-CS" sz="2400" b="1" smtClean="0"/>
              <a:t>ђ</a:t>
            </a:r>
            <a:r>
              <a:rPr lang="en-US" sz="2400" b="1" smtClean="0"/>
              <a:t>ивање бактериоло</a:t>
            </a:r>
            <a:r>
              <a:rPr lang="sr-Cyrl-CS" sz="2400" b="1" smtClean="0"/>
              <a:t>ш</a:t>
            </a:r>
            <a:r>
              <a:rPr lang="en-US" sz="2400" b="1" smtClean="0"/>
              <a:t>ке исправности намирница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smtClean="0"/>
          </a:p>
          <a:p>
            <a:pPr>
              <a:lnSpc>
                <a:spcPct val="90000"/>
              </a:lnSpc>
            </a:pPr>
            <a:r>
              <a:rPr lang="en-US" sz="2400" b="1" u="sng" smtClean="0"/>
              <a:t>Циљ:С</a:t>
            </a:r>
            <a:r>
              <a:rPr lang="en-US" sz="2400" b="1" smtClean="0"/>
              <a:t>мањити број здравствено небезбедних намирница, које се налазе у промету и тиме смањити обољевање.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Правилник о микробиолошким критеријумима...</a:t>
            </a:r>
          </a:p>
          <a:p>
            <a:pPr>
              <a:lnSpc>
                <a:spcPct val="90000"/>
              </a:lnSpc>
            </a:pPr>
            <a:r>
              <a:rPr lang="en-US" sz="2400" b="1" smtClean="0"/>
              <a:t>Утвр</a:t>
            </a:r>
            <a:r>
              <a:rPr lang="sr-Cyrl-CS" sz="2400" b="1" smtClean="0"/>
              <a:t>ђ</a:t>
            </a:r>
            <a:r>
              <a:rPr lang="en-US" sz="2400" b="1" smtClean="0"/>
              <a:t>ује се: присуство, број и врста бактерија</a:t>
            </a:r>
            <a:endParaRPr lang="sr-Latn-CS" sz="2400" b="1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Сви узорци се узимају на стерилан на</a:t>
            </a:r>
            <a:r>
              <a:rPr lang="sr-Cyrl-CS" sz="2400" b="1" smtClean="0"/>
              <a:t>ч</a:t>
            </a:r>
            <a:r>
              <a:rPr lang="en-US" sz="2400" b="1" smtClean="0"/>
              <a:t>ин, у стерилне судове и уз помоћ стерилног прибора.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2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У слу</a:t>
            </a:r>
            <a:r>
              <a:rPr lang="sr-Cyrl-CS" sz="2400" b="1" smtClean="0"/>
              <a:t>ч</a:t>
            </a:r>
            <a:r>
              <a:rPr lang="en-US" sz="2400" b="1" smtClean="0"/>
              <a:t>ају да микробиоло</a:t>
            </a:r>
            <a:r>
              <a:rPr lang="sr-Cyrl-CS" sz="2400" b="1" smtClean="0"/>
              <a:t>ш</a:t>
            </a:r>
            <a:r>
              <a:rPr lang="en-US" sz="2400" b="1" smtClean="0"/>
              <a:t>ки налаз не одговара захтевима датим Правилником, те намирнице сматрају се здравствено небезбедним и уништава се </a:t>
            </a:r>
            <a:r>
              <a:rPr lang="sr-Cyrl-CS" sz="2400" b="1" smtClean="0"/>
              <a:t>ч</a:t>
            </a:r>
            <a:r>
              <a:rPr lang="en-US" sz="2400" b="1" smtClean="0"/>
              <a:t>итава коли</a:t>
            </a:r>
            <a:r>
              <a:rPr lang="sr-Cyrl-CS" sz="2400" b="1" smtClean="0"/>
              <a:t>ч</a:t>
            </a:r>
            <a:r>
              <a:rPr lang="en-US" sz="2400" b="1" smtClean="0"/>
              <a:t>ина или произведена серија.</a:t>
            </a:r>
          </a:p>
          <a:p>
            <a:pPr>
              <a:lnSpc>
                <a:spcPct val="90000"/>
              </a:lnSpc>
            </a:pPr>
            <a:endParaRPr lang="en-US" sz="2400" b="1" smtClean="0"/>
          </a:p>
        </p:txBody>
      </p:sp>
    </p:spTree>
  </p:cSld>
  <p:clrMapOvr>
    <a:masterClrMapping/>
  </p:clrMapOvr>
  <p:transition advTm="4650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-171450"/>
            <a:ext cx="9144000" cy="990600"/>
          </a:xfrm>
        </p:spPr>
        <p:txBody>
          <a:bodyPr/>
          <a:lstStyle/>
          <a:p>
            <a:pPr algn="l"/>
            <a:r>
              <a:rPr lang="en-US" sz="2800" b="1" dirty="0" err="1" smtClean="0"/>
              <a:t>Хемијско-физи</a:t>
            </a:r>
            <a:r>
              <a:rPr lang="sr-Cyrl-CS" sz="2800" b="1" dirty="0" smtClean="0"/>
              <a:t>ч</a:t>
            </a:r>
            <a:r>
              <a:rPr lang="en-US" sz="2800" b="1" dirty="0" err="1" smtClean="0"/>
              <a:t>ки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преглед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намирница</a:t>
            </a:r>
            <a:endParaRPr lang="en-US" sz="2800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8820150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smtClean="0"/>
              <a:t>Утвр</a:t>
            </a:r>
            <a:r>
              <a:rPr lang="sr-Cyrl-CS" sz="2800" b="1" smtClean="0"/>
              <a:t>ђ</a:t>
            </a:r>
            <a:r>
              <a:rPr lang="en-US" sz="2800" b="1" smtClean="0"/>
              <a:t>ивање хемијског састава намирница у циљу утвр</a:t>
            </a:r>
            <a:r>
              <a:rPr lang="sr-Cyrl-CS" sz="2800" b="1" smtClean="0"/>
              <a:t>ђ</a:t>
            </a:r>
            <a:r>
              <a:rPr lang="en-US" sz="2800" b="1" smtClean="0"/>
              <a:t>ивања хигијенске исправности намирница</a:t>
            </a:r>
          </a:p>
          <a:p>
            <a:pPr>
              <a:lnSpc>
                <a:spcPct val="80000"/>
              </a:lnSpc>
            </a:pPr>
            <a:endParaRPr lang="en-US" sz="2800" b="1" smtClean="0"/>
          </a:p>
          <a:p>
            <a:pPr>
              <a:lnSpc>
                <a:spcPct val="80000"/>
              </a:lnSpc>
            </a:pPr>
            <a:r>
              <a:rPr lang="en-US" sz="2800" b="1" smtClean="0"/>
              <a:t>Прегледом се доказује: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b="1" smtClean="0"/>
              <a:t>-</a:t>
            </a:r>
            <a:r>
              <a:rPr lang="en-US" sz="2400" b="1" smtClean="0"/>
              <a:t>Да ли намирница одговара по свом саставу декларацији која је одре</a:t>
            </a:r>
            <a:r>
              <a:rPr lang="sr-Cyrl-CS" sz="2400" b="1" smtClean="0"/>
              <a:t>ђ</a:t>
            </a:r>
            <a:r>
              <a:rPr lang="en-US" sz="2400" b="1" smtClean="0"/>
              <a:t>ена за ту намирницу и назна</a:t>
            </a:r>
            <a:r>
              <a:rPr lang="sr-Cyrl-CS" sz="2400" b="1" smtClean="0"/>
              <a:t>ч</a:t>
            </a:r>
            <a:r>
              <a:rPr lang="en-US" sz="2400" b="1" smtClean="0"/>
              <a:t>ена на омоту намирнице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 b="1" smtClean="0"/>
              <a:t>-Да ли намирница одговара по саставу Правилницима о саставу за сваку намирницу и другим законским и подзаконским актима донетим по питању исправности и квалитет намирница.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 b="1" smtClean="0"/>
              <a:t>-Да не садр</a:t>
            </a:r>
            <a:r>
              <a:rPr lang="sr-Cyrl-CS" sz="2400" b="1" smtClean="0"/>
              <a:t>ж</a:t>
            </a:r>
            <a:r>
              <a:rPr lang="en-US" sz="2400" b="1" smtClean="0"/>
              <a:t>и одре</a:t>
            </a:r>
            <a:r>
              <a:rPr lang="sr-Cyrl-CS" sz="2400" b="1" smtClean="0"/>
              <a:t>ђ</a:t>
            </a:r>
            <a:r>
              <a:rPr lang="en-US" sz="2400" b="1" smtClean="0"/>
              <a:t>ена хемијска једињења (адитиве, пестициде, хормоне, антибиотике итд.) и те</a:t>
            </a:r>
            <a:r>
              <a:rPr lang="sr-Cyrl-CS" sz="2400" b="1" smtClean="0"/>
              <a:t>ш</a:t>
            </a:r>
            <a:r>
              <a:rPr lang="en-US" sz="2400" b="1" smtClean="0"/>
              <a:t>ке метале изнад коли</a:t>
            </a:r>
            <a:r>
              <a:rPr lang="sr-Cyrl-CS" sz="2400" b="1" smtClean="0"/>
              <a:t>ч</a:t>
            </a:r>
            <a:r>
              <a:rPr lang="en-US" sz="2400" b="1" smtClean="0"/>
              <a:t>ина дозвољених Правилницима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 b="1" smtClean="0"/>
              <a:t>-Да не садржи хемијска једињења која су индикатори зага</a:t>
            </a:r>
            <a:r>
              <a:rPr lang="sr-Cyrl-CS" sz="2400" b="1" smtClean="0"/>
              <a:t>ђ</a:t>
            </a:r>
            <a:r>
              <a:rPr lang="en-US" sz="2400" b="1" smtClean="0"/>
              <a:t>ења и кварења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lvl="1">
              <a:lnSpc>
                <a:spcPct val="80000"/>
              </a:lnSpc>
            </a:pPr>
            <a:endParaRPr lang="en-US" b="1" smtClean="0"/>
          </a:p>
        </p:txBody>
      </p:sp>
    </p:spTree>
  </p:cSld>
  <p:clrMapOvr>
    <a:masterClrMapping/>
  </p:clrMapOvr>
  <p:transition advTm="2971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b="1" smtClean="0"/>
              <a:t>Намирнице за анализу се узоркују из:</a:t>
            </a:r>
          </a:p>
          <a:p>
            <a:pPr lvl="1">
              <a:buFontTx/>
              <a:buNone/>
            </a:pPr>
            <a:r>
              <a:rPr lang="en-US" sz="3200" b="1" smtClean="0"/>
              <a:t>- </a:t>
            </a:r>
            <a:r>
              <a:rPr lang="en-US" b="1" smtClean="0"/>
              <a:t>Производње</a:t>
            </a:r>
          </a:p>
          <a:p>
            <a:pPr lvl="1">
              <a:buFontTx/>
              <a:buNone/>
            </a:pPr>
            <a:r>
              <a:rPr lang="en-US" b="1" smtClean="0"/>
              <a:t>- Промета</a:t>
            </a:r>
          </a:p>
          <a:p>
            <a:pPr lvl="1">
              <a:buFontTx/>
              <a:buNone/>
            </a:pPr>
            <a:r>
              <a:rPr lang="en-US" b="1" smtClean="0"/>
              <a:t>- Увоза</a:t>
            </a:r>
          </a:p>
          <a:p>
            <a:endParaRPr lang="en-US" smtClean="0"/>
          </a:p>
        </p:txBody>
      </p:sp>
    </p:spTree>
  </p:cSld>
  <p:clrMapOvr>
    <a:masterClrMapping/>
  </p:clrMapOvr>
  <p:transition advTm="355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95288" y="1125538"/>
            <a:ext cx="8229600" cy="714375"/>
          </a:xfrm>
        </p:spPr>
        <p:txBody>
          <a:bodyPr lIns="0" rIns="0" bIns="0" anchor="b">
            <a:normAutofit/>
          </a:bodyPr>
          <a:lstStyle/>
          <a:p>
            <a:r>
              <a:rPr lang="vi-VN" sz="3200" b="1" smtClean="0"/>
              <a:t>Извори загађивања хране</a:t>
            </a:r>
            <a:endParaRPr lang="en-CA" sz="3200" b="1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143125"/>
            <a:ext cx="8229600" cy="4525963"/>
          </a:xfrm>
        </p:spPr>
        <p:txBody>
          <a:bodyPr/>
          <a:lstStyle/>
          <a:p>
            <a:pPr marL="273050" indent="-273050"/>
            <a:r>
              <a:rPr lang="vi-VN" sz="2400" b="1" smtClean="0">
                <a:latin typeface="Times New Roman" pitchFamily="18" charset="0"/>
              </a:rPr>
              <a:t>Према природи загађују</a:t>
            </a:r>
            <a:r>
              <a:rPr lang="sr-Latn-CS" sz="2400" b="1" smtClean="0">
                <a:latin typeface="Times New Roman" pitchFamily="18" charset="0"/>
              </a:rPr>
              <a:t>ћ</a:t>
            </a:r>
            <a:r>
              <a:rPr lang="vi-VN" sz="2400" b="1" smtClean="0">
                <a:latin typeface="Times New Roman" pitchFamily="18" charset="0"/>
              </a:rPr>
              <a:t>их материја разликује се:</a:t>
            </a:r>
            <a:endParaRPr lang="en-US" sz="2400" b="1" smtClean="0"/>
          </a:p>
          <a:p>
            <a:pPr marL="273050" indent="-273050"/>
            <a:endParaRPr lang="vi-VN" sz="2400" b="1" smtClean="0">
              <a:latin typeface="Times New Roman" pitchFamily="18" charset="0"/>
            </a:endParaRPr>
          </a:p>
          <a:p>
            <a:pPr marL="273050" indent="-273050"/>
            <a:r>
              <a:rPr lang="vi-VN" sz="2400" b="1" smtClean="0">
                <a:latin typeface="Times New Roman" pitchFamily="18" charset="0"/>
              </a:rPr>
              <a:t>Хемијско загађивање</a:t>
            </a:r>
          </a:p>
          <a:p>
            <a:pPr marL="273050" indent="-273050"/>
            <a:r>
              <a:rPr lang="vi-VN" sz="2400" b="1" smtClean="0">
                <a:latin typeface="Times New Roman" pitchFamily="18" charset="0"/>
              </a:rPr>
              <a:t>Радиоактивно загађивање</a:t>
            </a:r>
          </a:p>
          <a:p>
            <a:pPr marL="273050" indent="-273050"/>
            <a:r>
              <a:rPr lang="vi-VN" sz="2400" b="1" smtClean="0">
                <a:latin typeface="Times New Roman" pitchFamily="18" charset="0"/>
              </a:rPr>
              <a:t>Биолошко загађивање</a:t>
            </a:r>
            <a:endParaRPr lang="en-US" sz="2400" b="1" smtClean="0"/>
          </a:p>
          <a:p>
            <a:pPr marL="273050" indent="-273050"/>
            <a:endParaRPr lang="vi-VN" sz="24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901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10041</TotalTime>
  <Words>3677</Words>
  <Application>Microsoft Office PowerPoint</Application>
  <PresentationFormat>On-screen Show (4:3)</PresentationFormat>
  <Paragraphs>423</Paragraphs>
  <Slides>59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 ПРИМАРНА ЗДРАВСТВЕНА ЗАШТИТА</vt:lpstr>
      <vt:lpstr>У свакодневној исхрани човек користи разне врсте намирница у прерађеном или непрерађеном стању.  Намирнице треба да буду квалитетне и здравствено исправне  При испитивању намирница-хране ради оцене квалитета и здравствене исправности, обавља се:  -органолептички преглед намирница  -физичко-хемијски преглед намирница  -бактериолошки преглед намирница -радиолошки преглед намирница </vt:lpstr>
      <vt:lpstr>Разлог испитивања Намирнице могу бити загађене/контаминиране:  -микроoрганизмима и њиховим токсинима, паразитима,вирусима,гљивицама,  -хемијским, -токсичним, -радиоактивним суспстанцама  Циљ:  -Обезбеђење квалитетне и здравствено исправне хране -Увид у све факторе који могу штетно да делују на здравље да би се проценио здравствени ризик -Предузимање одговарајућих превентивних мера.</vt:lpstr>
      <vt:lpstr>Органолептички преглед намирница</vt:lpstr>
      <vt:lpstr>Slide 5</vt:lpstr>
      <vt:lpstr>Микробиолошки преглед намирница</vt:lpstr>
      <vt:lpstr>Хемијско-физички преглед намирница</vt:lpstr>
      <vt:lpstr>Slide 8</vt:lpstr>
      <vt:lpstr>Извори загађивања хране</vt:lpstr>
      <vt:lpstr>Хемијско загађивање хране</vt:lpstr>
      <vt:lpstr>Адитиви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Заслађивачи</vt:lpstr>
      <vt:lpstr>Антиоксиданти</vt:lpstr>
      <vt:lpstr>Конзерванси</vt:lpstr>
      <vt:lpstr>Slide 27</vt:lpstr>
      <vt:lpstr>Боје</vt:lpstr>
      <vt:lpstr>Антибиотици</vt:lpstr>
      <vt:lpstr>ПЕСТИЦИДИ</vt:lpstr>
      <vt:lpstr>Slide 31</vt:lpstr>
      <vt:lpstr>Тешки метали у храни</vt:lpstr>
      <vt:lpstr>Канцерогеност  метала</vt:lpstr>
      <vt:lpstr>Slide 34</vt:lpstr>
      <vt:lpstr> HACCP - Hazard Analysis and Critical Control Points Systems </vt:lpstr>
      <vt:lpstr>Slide 36</vt:lpstr>
      <vt:lpstr>Тровања храном (болести преносиве храном)</vt:lpstr>
      <vt:lpstr>Алиментарна обољења (болести преносиве храном)</vt:lpstr>
      <vt:lpstr>Алиментарна обољења (болести преносиве храном)</vt:lpstr>
      <vt:lpstr>Slide 40</vt:lpstr>
      <vt:lpstr>Вирусне болести које се преносе храном</vt:lpstr>
      <vt:lpstr>Алиментарна бољења узрокована бактеријама Шигелоза  </vt:lpstr>
      <vt:lpstr>Slide 43</vt:lpstr>
      <vt:lpstr>Listeria monocytogenes</vt:lpstr>
      <vt:lpstr>Salmonella enteritidis</vt:lpstr>
      <vt:lpstr>Yersinia enterocolitica</vt:lpstr>
      <vt:lpstr>Aeromonas hydrophila</vt:lpstr>
      <vt:lpstr>Е. coli</vt:lpstr>
      <vt:lpstr>Ентеропатогене E. coli (EPEC)</vt:lpstr>
      <vt:lpstr>Ентероинвазивне E.coli</vt:lpstr>
      <vt:lpstr>Ентеротоксогене E. coli</vt:lpstr>
      <vt:lpstr>Ентерохеморагичне E. coli (EHEC)</vt:lpstr>
      <vt:lpstr>Ентерохеморагична E. Coli O157:H7</vt:lpstr>
      <vt:lpstr>Стафилококне инфекције</vt:lpstr>
      <vt:lpstr>Bacillus cereus</vt:lpstr>
      <vt:lpstr>Clostridium perfringens</vt:lpstr>
      <vt:lpstr>Ботулизам</vt:lpstr>
      <vt:lpstr>Vibrio cholerae</vt:lpstr>
      <vt:lpstr>Vibrio parahaemolyticus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Nela</dc:creator>
  <cp:lastModifiedBy>Corporate Edition</cp:lastModifiedBy>
  <cp:revision>35</cp:revision>
  <dcterms:created xsi:type="dcterms:W3CDTF">2017-09-04T10:21:15Z</dcterms:created>
  <dcterms:modified xsi:type="dcterms:W3CDTF">2020-10-01T15:43:07Z</dcterms:modified>
</cp:coreProperties>
</file>